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88" r:id="rId2"/>
    <p:sldId id="276" r:id="rId3"/>
    <p:sldId id="319" r:id="rId4"/>
    <p:sldId id="320" r:id="rId5"/>
    <p:sldId id="311" r:id="rId6"/>
    <p:sldId id="312" r:id="rId7"/>
    <p:sldId id="313" r:id="rId8"/>
    <p:sldId id="314" r:id="rId9"/>
    <p:sldId id="315" r:id="rId10"/>
    <p:sldId id="317" r:id="rId11"/>
    <p:sldId id="322" r:id="rId12"/>
    <p:sldId id="321" r:id="rId13"/>
    <p:sldId id="31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33"/>
    <p:restoredTop sz="94971"/>
  </p:normalViewPr>
  <p:slideViewPr>
    <p:cSldViewPr snapToGrid="0">
      <p:cViewPr varScale="1">
        <p:scale>
          <a:sx n="106" d="100"/>
          <a:sy n="106" d="100"/>
        </p:scale>
        <p:origin x="192" y="8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B9144B-7D1E-4045-817F-5A7A0F2B212D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4DC788-C9BC-D84F-9D7A-C24FF129F5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7979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242E1-1E7D-B1BD-DFDC-0CAC59F3C7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BB2BD0F-374C-8BB7-8F50-10BC92E0A27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5222E1-B9B5-6686-E0FC-1349B8FF6F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FE2557-8D09-A6B8-910F-D52F78DB1F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4DC788-C9BC-D84F-9D7A-C24FF129F5A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123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EB5FF-3262-9BC1-DEF6-E3A832130F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F1F3B-F259-0942-BFD7-56C371AD5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8BAC8-5FC5-8DF7-1C70-993FE8F0C0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09CCA1-4BD3-97EA-3133-F7BDE7FE9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774330-BCA4-04AA-7A91-30E5856D9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89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C4B33-1F0A-2EA8-6FF9-25F9936249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3587E4-18D8-57F8-E192-4A9596761C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9D9974-F6CB-C944-B266-23F2B0784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54ABF0-1824-DE74-B8DB-EE3757B36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3F5DF-B69A-BB31-2117-A706C67AC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1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01EBDE-4827-6BB3-2E72-981C16E713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D8FD98E-720D-B67F-BBD6-DE8BD55F09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0E986B-38B8-6376-CEBC-23E9ACFFF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3DBBC-015E-2842-CB9E-F18B2193B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A48B82-3AB7-1DCF-E05C-BD608ED0D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958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BF5850-A246-6A9F-6FB0-7C8DD5FD4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80730-718C-DD55-BADD-0696BFF3BE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9DC7E-F5B9-07AD-59F8-5FDBF097E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3F57AD-37FA-B9CD-5535-807D24321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1402FD-8C8D-F805-78C6-FBD42F4AD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25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BCF1A1-BC5D-296D-3C76-DCE67B1183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A4A60-2A54-ECE1-F4A4-92B521E37B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E405D4-A7C4-49E9-F6FC-8E9CA651E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C510DC-B62C-58A5-F68C-6734435F9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9E7801-5830-A730-AC3D-BA8DC8D7F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85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8F29E-9888-CCEF-BE86-493A693A0A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AE0DE-1447-43B9-BA5A-6BBA85A64B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227E28-17A4-32DF-217A-D8FE556B2A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23592E-4446-1F15-BDE4-8D6A0333B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EE654D-F864-1774-CC41-26996B699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1B76D0-CE6F-2467-BB55-14EF109561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333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BF8ED-B33A-A395-040D-77C7B07AB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E0CCE1-8043-A232-2372-DE2B39BBF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E1AE37-6EA8-60FF-F1C7-B93143D5CC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23EC4A-0AB1-C2A9-4FB0-D04A89F5E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0730F21-B364-4F10-541E-C6A29A0D09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AB2B01F-A5A2-8F72-265A-29889EFE47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701D65D-A7AA-C9CB-A3FC-EDCE5F1EA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5C2C9-63D6-78B5-0FEA-7A0296DCC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4D303F-6D64-2422-3F14-7E4052EA4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70CC7F-78A8-5705-A6EC-DB80EE08C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14FA2E-C725-DF04-678D-A829F4C97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535022-CBC0-D252-88E5-BE942133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439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7685BC-C3A3-E700-4D8A-3F08B87975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174C5E-2473-5F7C-EE84-6E11B29CC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76EEA7-F289-1260-6DE3-0ADD2CB56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38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8F648-C170-FACC-325E-65CD46D36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07ADB-7225-70E9-8DCD-B6B327121D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76A54D-CC10-11AE-F16E-96E6F2384C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A07E1E-3C77-AABA-CA0B-21B5DF4DA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94AEFB-13FD-4703-DEBF-BB14517E05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B24402-2AB0-1017-6C0D-BDC5ED8FE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4F55B-080E-5574-074F-80785A9FE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359892-FFD8-D695-939C-5A158CA678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8DC8F1B-326F-F1EC-9A63-9A84D8D0E6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7EE169-2EBD-BF22-226D-6366CC0E9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1D22F6-B318-D92A-D8FB-AFBFB86B0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6B635-57DE-7A0C-7932-DC15F4A6D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87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BC03ACE-95CD-632B-1FB2-F8D33418F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EC4304-AD0C-EACA-13BC-54483D867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22EC2-EA53-ADA1-C8C1-0A152592500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D245D36-7487-B449-B5EC-B2987E39649A}" type="datetimeFigureOut">
              <a:rPr lang="en-US" smtClean="0"/>
              <a:t>10/10/25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CCE9-DEC0-2934-CFE1-01DCA55F58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052FCB-BFDE-55BE-034C-51BE6C92AA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DA0334A-6860-5D43-93F4-780BD2C1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823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FE8B4-AF2B-C5C6-E166-E5070BF01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8A055E9-DBCC-B92F-1E40-DAEC894F0644}"/>
              </a:ext>
            </a:extLst>
          </p:cNvPr>
          <p:cNvSpPr txBox="1"/>
          <p:nvPr/>
        </p:nvSpPr>
        <p:spPr>
          <a:xfrm>
            <a:off x="1989526" y="2291207"/>
            <a:ext cx="3351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RandomForests</a:t>
            </a:r>
            <a:endParaRPr lang="en-US" sz="3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D52163-0FB6-50BF-749A-F8C17B60DC39}"/>
              </a:ext>
            </a:extLst>
          </p:cNvPr>
          <p:cNvSpPr txBox="1"/>
          <p:nvPr/>
        </p:nvSpPr>
        <p:spPr>
          <a:xfrm>
            <a:off x="3056037" y="3669696"/>
            <a:ext cx="8291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what is your response variable and what are explanatory variables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30BC1C7-4BBF-8736-F7C3-8684A4DE9C4D}"/>
              </a:ext>
            </a:extLst>
          </p:cNvPr>
          <p:cNvSpPr txBox="1"/>
          <p:nvPr/>
        </p:nvSpPr>
        <p:spPr>
          <a:xfrm>
            <a:off x="2723832" y="3199527"/>
            <a:ext cx="15831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Starting point: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38E3608-BA6C-590E-BF8D-9C71089470C1}"/>
              </a:ext>
            </a:extLst>
          </p:cNvPr>
          <p:cNvSpPr txBox="1"/>
          <p:nvPr/>
        </p:nvSpPr>
        <p:spPr>
          <a:xfrm>
            <a:off x="3056037" y="4372057"/>
            <a:ext cx="91359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Scientific questions about the relationship between response and explanatory variables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BEF9312-BEEA-545F-15C2-B05D7ECECD20}"/>
              </a:ext>
            </a:extLst>
          </p:cNvPr>
          <p:cNvSpPr txBox="1"/>
          <p:nvPr/>
        </p:nvSpPr>
        <p:spPr>
          <a:xfrm>
            <a:off x="3056037" y="4771186"/>
            <a:ext cx="43765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in a long-form </a:t>
            </a:r>
            <a:r>
              <a:rPr lang="en-US" dirty="0" err="1"/>
              <a:t>dataframe</a:t>
            </a:r>
            <a:r>
              <a:rPr lang="en-US" dirty="0"/>
              <a:t> or </a:t>
            </a:r>
            <a:r>
              <a:rPr lang="en-US" dirty="0" err="1"/>
              <a:t>tibble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A432066-7064-C38B-5F19-72D1C909B902}"/>
              </a:ext>
            </a:extLst>
          </p:cNvPr>
          <p:cNvSpPr txBox="1"/>
          <p:nvPr/>
        </p:nvSpPr>
        <p:spPr>
          <a:xfrm>
            <a:off x="3056037" y="4020877"/>
            <a:ext cx="730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2">
                    <a:lumMod val="90000"/>
                  </a:schemeClr>
                </a:solidFill>
              </a:rPr>
              <a:t>Clarity about how you expect your response variable to be distributed</a:t>
            </a:r>
          </a:p>
        </p:txBody>
      </p:sp>
    </p:spTree>
    <p:extLst>
      <p:ext uri="{BB962C8B-B14F-4D97-AF65-F5344CB8AC3E}">
        <p14:creationId xmlns:p14="http://schemas.microsoft.com/office/powerpoint/2010/main" val="28811434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E856E7-8BF3-1954-05CC-BE9C879EB1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EDE265DC-B429-777D-0A4C-9CC9D1E79E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7401"/>
            <a:ext cx="5993821" cy="34135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A855E6B-BA7E-FBF8-04AA-0C4D1B73092D}"/>
              </a:ext>
            </a:extLst>
          </p:cNvPr>
          <p:cNvSpPr txBox="1"/>
          <p:nvPr/>
        </p:nvSpPr>
        <p:spPr>
          <a:xfrm>
            <a:off x="0" y="646637"/>
            <a:ext cx="10282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Back to the penguins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a model to decide which species a penguin is based on its measurements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0650C05-5238-457D-48C3-A133C0267E23}"/>
              </a:ext>
            </a:extLst>
          </p:cNvPr>
          <p:cNvSpPr txBox="1"/>
          <p:nvPr/>
        </p:nvSpPr>
        <p:spPr>
          <a:xfrm>
            <a:off x="0" y="1344625"/>
            <a:ext cx="107651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rf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randomForest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(species ~ ., data = penguins |&gt;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na.omit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D6CE59-DD20-0DCB-710D-86A37059BA21}"/>
              </a:ext>
            </a:extLst>
          </p:cNvPr>
          <p:cNvSpPr txBox="1"/>
          <p:nvPr/>
        </p:nvSpPr>
        <p:spPr>
          <a:xfrm>
            <a:off x="6096000" y="1807205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OOB = “out of bag”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i.e. based on data not directly used to build the tree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Shouldn’t be ‘</a:t>
            </a:r>
            <a:r>
              <a:rPr lang="en-US" b="1" dirty="0">
                <a:solidFill>
                  <a:schemeClr val="accent1"/>
                </a:solidFill>
              </a:rPr>
              <a:t>over-fitted</a:t>
            </a:r>
            <a:r>
              <a:rPr lang="en-US" dirty="0">
                <a:solidFill>
                  <a:schemeClr val="accent1"/>
                </a:solidFill>
              </a:rPr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1.2% pretty low for an error rate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F3FCCC8-8264-E960-AF7C-B817BD9638F2}"/>
              </a:ext>
            </a:extLst>
          </p:cNvPr>
          <p:cNvSpPr/>
          <p:nvPr/>
        </p:nvSpPr>
        <p:spPr>
          <a:xfrm>
            <a:off x="-1" y="1667286"/>
            <a:ext cx="3825551" cy="69336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D273B62-A4D2-92B9-D61E-C6FAA425D24C}"/>
              </a:ext>
            </a:extLst>
          </p:cNvPr>
          <p:cNvSpPr txBox="1"/>
          <p:nvPr/>
        </p:nvSpPr>
        <p:spPr>
          <a:xfrm>
            <a:off x="6096000" y="2967335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Sometimes mixes up Chinstrap and Adelie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Usually doesn’t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Always gets Gentoo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158EFD-179A-A6CC-4350-5927C40D303E}"/>
              </a:ext>
            </a:extLst>
          </p:cNvPr>
          <p:cNvSpPr txBox="1"/>
          <p:nvPr/>
        </p:nvSpPr>
        <p:spPr>
          <a:xfrm>
            <a:off x="6096000" y="3890665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Seems pretty good, should we believe it?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Split into training and test sets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model on training set, test how model works on test set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1BA343C-9761-A1CD-77B9-A1958C45E0B5}"/>
              </a:ext>
            </a:extLst>
          </p:cNvPr>
          <p:cNvSpPr/>
          <p:nvPr/>
        </p:nvSpPr>
        <p:spPr>
          <a:xfrm>
            <a:off x="-1" y="3293922"/>
            <a:ext cx="3433665" cy="30769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C183091-5BE9-82E6-1A90-747A19683DFC}"/>
              </a:ext>
            </a:extLst>
          </p:cNvPr>
          <p:cNvSpPr txBox="1"/>
          <p:nvPr/>
        </p:nvSpPr>
        <p:spPr>
          <a:xfrm>
            <a:off x="2921413" y="73032"/>
            <a:ext cx="63491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Understanding a random forest</a:t>
            </a:r>
          </a:p>
        </p:txBody>
      </p:sp>
    </p:spTree>
    <p:extLst>
      <p:ext uri="{BB962C8B-B14F-4D97-AF65-F5344CB8AC3E}">
        <p14:creationId xmlns:p14="http://schemas.microsoft.com/office/powerpoint/2010/main" val="261779525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CA298D-5116-D535-DF48-5A17FC84FF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85BFA3EF-F6E9-3887-9BA1-409F7A796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7401"/>
            <a:ext cx="5993821" cy="34135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E652F84-9C94-986E-CA29-233121A825E3}"/>
              </a:ext>
            </a:extLst>
          </p:cNvPr>
          <p:cNvSpPr txBox="1"/>
          <p:nvPr/>
        </p:nvSpPr>
        <p:spPr>
          <a:xfrm>
            <a:off x="0" y="646637"/>
            <a:ext cx="10282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Back to the penguins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a model to decide which species a penguin is based on its measurements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E78B50D-56EE-E42E-07F5-6019939526F8}"/>
              </a:ext>
            </a:extLst>
          </p:cNvPr>
          <p:cNvSpPr txBox="1"/>
          <p:nvPr/>
        </p:nvSpPr>
        <p:spPr>
          <a:xfrm>
            <a:off x="0" y="1344625"/>
            <a:ext cx="107651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rf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randomForest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(species ~ ., data = penguins |&gt;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na.omit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3EAAA6-EEB6-1D0C-B99A-2C90B48057ED}"/>
              </a:ext>
            </a:extLst>
          </p:cNvPr>
          <p:cNvSpPr txBox="1"/>
          <p:nvPr/>
        </p:nvSpPr>
        <p:spPr>
          <a:xfrm>
            <a:off x="6096000" y="1807205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OOB = “out of bag”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i.e. based on data not directly used to build the tree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Shouldn’t be ‘</a:t>
            </a:r>
            <a:r>
              <a:rPr lang="en-US" b="1" dirty="0">
                <a:solidFill>
                  <a:schemeClr val="accent1"/>
                </a:solidFill>
              </a:rPr>
              <a:t>over-fitted</a:t>
            </a:r>
            <a:r>
              <a:rPr lang="en-US" dirty="0">
                <a:solidFill>
                  <a:schemeClr val="accent1"/>
                </a:solidFill>
              </a:rPr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1.2% pretty low for an error rate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2AC2DCA-0F88-6F40-A060-6687ED574480}"/>
              </a:ext>
            </a:extLst>
          </p:cNvPr>
          <p:cNvSpPr/>
          <p:nvPr/>
        </p:nvSpPr>
        <p:spPr>
          <a:xfrm>
            <a:off x="0" y="2418345"/>
            <a:ext cx="4331368" cy="476798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8988D9-342B-676C-8A0D-F776903C23D9}"/>
              </a:ext>
            </a:extLst>
          </p:cNvPr>
          <p:cNvSpPr txBox="1"/>
          <p:nvPr/>
        </p:nvSpPr>
        <p:spPr>
          <a:xfrm>
            <a:off x="6096000" y="2967335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Sometimes mixes up Chinstrap and Adelie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Usually doesn’t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Always gets Gentoo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A5FCC88-D755-E7B0-256A-B0F101D19E47}"/>
              </a:ext>
            </a:extLst>
          </p:cNvPr>
          <p:cNvSpPr txBox="1"/>
          <p:nvPr/>
        </p:nvSpPr>
        <p:spPr>
          <a:xfrm>
            <a:off x="6096000" y="3890665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Seems pretty good, should we believe it?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Split into training and test sets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model on training set, test how model works on test set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0EDF2CD-02E8-8084-7FB4-E02A2ADD9CAE}"/>
              </a:ext>
            </a:extLst>
          </p:cNvPr>
          <p:cNvSpPr/>
          <p:nvPr/>
        </p:nvSpPr>
        <p:spPr>
          <a:xfrm>
            <a:off x="-1" y="3582971"/>
            <a:ext cx="5113422" cy="307694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299CF173-000A-D2AB-0B6F-70845FD70DE4}"/>
              </a:ext>
            </a:extLst>
          </p:cNvPr>
          <p:cNvSpPr txBox="1"/>
          <p:nvPr/>
        </p:nvSpPr>
        <p:spPr>
          <a:xfrm>
            <a:off x="2921413" y="73032"/>
            <a:ext cx="63491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Understanding a random forest</a:t>
            </a:r>
          </a:p>
        </p:txBody>
      </p:sp>
    </p:spTree>
    <p:extLst>
      <p:ext uri="{BB962C8B-B14F-4D97-AF65-F5344CB8AC3E}">
        <p14:creationId xmlns:p14="http://schemas.microsoft.com/office/powerpoint/2010/main" val="242861497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3002B4-DFCD-47D8-0FA6-426BAE9C66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04FFE702-0C57-98AF-FC9D-64A85738EB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677401"/>
            <a:ext cx="5993821" cy="341359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3C91F53-7F3F-9C67-BBA7-0FC956C475A6}"/>
              </a:ext>
            </a:extLst>
          </p:cNvPr>
          <p:cNvSpPr txBox="1"/>
          <p:nvPr/>
        </p:nvSpPr>
        <p:spPr>
          <a:xfrm>
            <a:off x="0" y="646637"/>
            <a:ext cx="10282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Back to the penguins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a model to decide which species a penguin is based on its measurements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BED08C1-E9D7-1565-0E7A-6CBD70D6FB5A}"/>
              </a:ext>
            </a:extLst>
          </p:cNvPr>
          <p:cNvSpPr txBox="1"/>
          <p:nvPr/>
        </p:nvSpPr>
        <p:spPr>
          <a:xfrm>
            <a:off x="0" y="1344625"/>
            <a:ext cx="107651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rf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randomForest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(species ~ ., data = penguins |&gt;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na.omit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B86D734-CD32-E0E5-266D-1B8FA2B0F91C}"/>
              </a:ext>
            </a:extLst>
          </p:cNvPr>
          <p:cNvSpPr txBox="1"/>
          <p:nvPr/>
        </p:nvSpPr>
        <p:spPr>
          <a:xfrm>
            <a:off x="6096000" y="1807205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OOB = “out of bag”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i.e. based on data not directly used to build the tree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Shouldn’t be ‘</a:t>
            </a:r>
            <a:r>
              <a:rPr lang="en-US" b="1" dirty="0">
                <a:solidFill>
                  <a:schemeClr val="accent1"/>
                </a:solidFill>
              </a:rPr>
              <a:t>over-fitted</a:t>
            </a:r>
            <a:r>
              <a:rPr lang="en-US" dirty="0">
                <a:solidFill>
                  <a:schemeClr val="accent1"/>
                </a:solidFill>
              </a:rPr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1.2% pretty low for an error rate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5A3C97-453E-23D1-D778-C7F28824E9E7}"/>
              </a:ext>
            </a:extLst>
          </p:cNvPr>
          <p:cNvSpPr txBox="1"/>
          <p:nvPr/>
        </p:nvSpPr>
        <p:spPr>
          <a:xfrm>
            <a:off x="6096000" y="2967335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Sometimes mixes up Chinstrap and Adelie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Usually doesn’t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Always gets Gentoo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2025C3-1C9E-803A-E928-61940FF03878}"/>
              </a:ext>
            </a:extLst>
          </p:cNvPr>
          <p:cNvSpPr txBox="1"/>
          <p:nvPr/>
        </p:nvSpPr>
        <p:spPr>
          <a:xfrm>
            <a:off x="6096000" y="3890665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Seems pretty good, should we believe it?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Split into training and test sets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model on training set, test how model works on test set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A8364E-5102-C814-24A6-190198BF4BB1}"/>
              </a:ext>
            </a:extLst>
          </p:cNvPr>
          <p:cNvSpPr/>
          <p:nvPr/>
        </p:nvSpPr>
        <p:spPr>
          <a:xfrm>
            <a:off x="0" y="3657600"/>
            <a:ext cx="5122506" cy="141179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652365-7A9E-A7D1-6DD5-FE618E33C41B}"/>
              </a:ext>
            </a:extLst>
          </p:cNvPr>
          <p:cNvSpPr txBox="1"/>
          <p:nvPr/>
        </p:nvSpPr>
        <p:spPr>
          <a:xfrm>
            <a:off x="6096000" y="5090994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1.5% error (only one actual misclassification)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Still very low – is doing a good job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5E77D113-0B53-77D0-53FF-2DB9DE0134F6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26205"/>
          <a:stretch>
            <a:fillRect/>
          </a:stretch>
        </p:blipFill>
        <p:spPr>
          <a:xfrm>
            <a:off x="-1" y="5128533"/>
            <a:ext cx="4264091" cy="188801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942B26A6-F841-23C2-2CC8-EF6AFB2ECCC2}"/>
              </a:ext>
            </a:extLst>
          </p:cNvPr>
          <p:cNvSpPr txBox="1"/>
          <p:nvPr/>
        </p:nvSpPr>
        <p:spPr>
          <a:xfrm>
            <a:off x="3948503" y="5101109"/>
            <a:ext cx="2494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varImpPlot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(rf)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9AF9170-971A-25D8-FB80-5D5582C730A6}"/>
              </a:ext>
            </a:extLst>
          </p:cNvPr>
          <p:cNvSpPr txBox="1"/>
          <p:nvPr/>
        </p:nvSpPr>
        <p:spPr>
          <a:xfrm>
            <a:off x="6096000" y="5749376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Bill length most important for determining species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Reassuring that sex and year aren’t important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Are other/better measures of importance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583B770B-075E-2BE8-F246-B8233494E8EA}"/>
              </a:ext>
            </a:extLst>
          </p:cNvPr>
          <p:cNvSpPr txBox="1"/>
          <p:nvPr/>
        </p:nvSpPr>
        <p:spPr>
          <a:xfrm>
            <a:off x="2921413" y="73032"/>
            <a:ext cx="63491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Understanding a random forest</a:t>
            </a:r>
          </a:p>
        </p:txBody>
      </p:sp>
    </p:spTree>
    <p:extLst>
      <p:ext uri="{BB962C8B-B14F-4D97-AF65-F5344CB8AC3E}">
        <p14:creationId xmlns:p14="http://schemas.microsoft.com/office/powerpoint/2010/main" val="186020554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5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B7A322-32D0-0919-1594-CB058A8983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F21C2A1-D9C7-0CCF-33F1-07A44E7CF38E}"/>
              </a:ext>
            </a:extLst>
          </p:cNvPr>
          <p:cNvSpPr txBox="1"/>
          <p:nvPr/>
        </p:nvSpPr>
        <p:spPr>
          <a:xfrm>
            <a:off x="-34189" y="646637"/>
            <a:ext cx="10282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Back to the penguins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a model to decide which species a penguin is based on its measurements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AAC04A-A9A9-3A2D-F4A5-EDC387F639D5}"/>
              </a:ext>
            </a:extLst>
          </p:cNvPr>
          <p:cNvSpPr txBox="1"/>
          <p:nvPr/>
        </p:nvSpPr>
        <p:spPr>
          <a:xfrm>
            <a:off x="0" y="1344625"/>
            <a:ext cx="107651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rf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randomForest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(species ~ ., data = penguins |&gt;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na.omit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FAE9D7-5CCC-A1B8-654D-6BB518A28ABD}"/>
              </a:ext>
            </a:extLst>
          </p:cNvPr>
          <p:cNvSpPr txBox="1"/>
          <p:nvPr/>
        </p:nvSpPr>
        <p:spPr>
          <a:xfrm>
            <a:off x="6096000" y="1807205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OOB = “out of bag”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i.e. based on data not directly used to build the tree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Shouldn’t be ‘</a:t>
            </a:r>
            <a:r>
              <a:rPr lang="en-US" b="1" dirty="0">
                <a:solidFill>
                  <a:schemeClr val="accent1"/>
                </a:solidFill>
              </a:rPr>
              <a:t>over-fitted</a:t>
            </a:r>
            <a:r>
              <a:rPr lang="en-US" dirty="0">
                <a:solidFill>
                  <a:schemeClr val="accent1"/>
                </a:solidFill>
              </a:rPr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1.2% pretty low for an error rate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56F285-06C4-A486-E189-FE3A41CB682A}"/>
              </a:ext>
            </a:extLst>
          </p:cNvPr>
          <p:cNvSpPr txBox="1"/>
          <p:nvPr/>
        </p:nvSpPr>
        <p:spPr>
          <a:xfrm>
            <a:off x="6096000" y="2967335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Sometimes mixes up Chinstrap and Adelie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Usually doesn’t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Always gets Gentoo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0ED4D1-040F-085E-BEC8-A3E29D4854E8}"/>
              </a:ext>
            </a:extLst>
          </p:cNvPr>
          <p:cNvSpPr txBox="1"/>
          <p:nvPr/>
        </p:nvSpPr>
        <p:spPr>
          <a:xfrm>
            <a:off x="6096000" y="3890665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Seems pretty good, should we believe it?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Split into training and test sets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model on training set, test how model works on test set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98C5C62B-E2C6-DE95-B6BB-4F9DF30A66E6}"/>
              </a:ext>
            </a:extLst>
          </p:cNvPr>
          <p:cNvSpPr txBox="1"/>
          <p:nvPr/>
        </p:nvSpPr>
        <p:spPr>
          <a:xfrm>
            <a:off x="6096000" y="5090994"/>
            <a:ext cx="609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1.5% error (only one actual misclassification)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Still very low – is doing a good job</a:t>
            </a: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8D2A5B28-DB1B-6EC1-DB64-1AA037B3D6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26205"/>
          <a:stretch>
            <a:fillRect/>
          </a:stretch>
        </p:blipFill>
        <p:spPr>
          <a:xfrm>
            <a:off x="0" y="1857299"/>
            <a:ext cx="4264091" cy="1888019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BB781C47-7DC6-D1BE-BF15-2813F343FB91}"/>
              </a:ext>
            </a:extLst>
          </p:cNvPr>
          <p:cNvSpPr txBox="1"/>
          <p:nvPr/>
        </p:nvSpPr>
        <p:spPr>
          <a:xfrm>
            <a:off x="4051140" y="1807205"/>
            <a:ext cx="249477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varImpPlot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(rf)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7C1A1EDB-0B96-4522-DC0E-9C4DB890F158}"/>
              </a:ext>
            </a:extLst>
          </p:cNvPr>
          <p:cNvSpPr txBox="1"/>
          <p:nvPr/>
        </p:nvSpPr>
        <p:spPr>
          <a:xfrm>
            <a:off x="6096000" y="5749376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Bill length most important for determining species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Reassuring that sex and year aren’t important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Are other/better measures of importance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D2F5387-29F5-6C64-D25F-EEB5C1DB8C04}"/>
              </a:ext>
            </a:extLst>
          </p:cNvPr>
          <p:cNvSpPr txBox="1"/>
          <p:nvPr/>
        </p:nvSpPr>
        <p:spPr>
          <a:xfrm>
            <a:off x="-34189" y="5691158"/>
            <a:ext cx="803985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Bill length on its own doesn’t get far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Can’t really see how it’s working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chemeClr val="accent1"/>
                </a:solidFill>
              </a:rPr>
              <a:t>Black box </a:t>
            </a:r>
            <a:r>
              <a:rPr lang="en-US" dirty="0">
                <a:solidFill>
                  <a:schemeClr val="accent1"/>
                </a:solidFill>
              </a:rPr>
              <a:t>model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Different ways of looking deeper: Boruta, </a:t>
            </a:r>
            <a:r>
              <a:rPr lang="en-US" dirty="0" err="1">
                <a:solidFill>
                  <a:schemeClr val="accent1"/>
                </a:solidFill>
              </a:rPr>
              <a:t>randomForestExplainer</a:t>
            </a:r>
            <a:r>
              <a:rPr lang="en-US" dirty="0">
                <a:solidFill>
                  <a:schemeClr val="accent1"/>
                </a:solidFill>
              </a:rPr>
              <a:t>, </a:t>
            </a:r>
            <a:r>
              <a:rPr lang="en-US" dirty="0" err="1">
                <a:solidFill>
                  <a:schemeClr val="accent1"/>
                </a:solidFill>
              </a:rPr>
              <a:t>pdp</a:t>
            </a:r>
            <a:r>
              <a:rPr lang="en-US" dirty="0">
                <a:solidFill>
                  <a:schemeClr val="accent1"/>
                </a:solidFill>
              </a:rPr>
              <a:t>…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1DDA349-3F19-7F08-AA82-24196DC354E4}"/>
              </a:ext>
            </a:extLst>
          </p:cNvPr>
          <p:cNvSpPr txBox="1"/>
          <p:nvPr/>
        </p:nvSpPr>
        <p:spPr>
          <a:xfrm>
            <a:off x="2921413" y="73032"/>
            <a:ext cx="63491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Understanding a random forest</a:t>
            </a: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9BCB8AFF-7B11-0ED9-2878-D0E11C398444}"/>
              </a:ext>
            </a:extLst>
          </p:cNvPr>
          <p:cNvGrpSpPr/>
          <p:nvPr/>
        </p:nvGrpSpPr>
        <p:grpSpPr>
          <a:xfrm>
            <a:off x="3473188" y="3126564"/>
            <a:ext cx="2622812" cy="2622812"/>
            <a:chOff x="3473188" y="3126564"/>
            <a:chExt cx="2622812" cy="2622812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6EC9AE07-DC7D-3BB4-76B1-CEF67058374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473188" y="3126564"/>
              <a:ext cx="2622812" cy="2622812"/>
            </a:xfrm>
            <a:prstGeom prst="rect">
              <a:avLst/>
            </a:prstGeom>
          </p:spPr>
        </p:pic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4EBB4D57-1CDB-C1F2-59C3-DBD211CB4383}"/>
                </a:ext>
              </a:extLst>
            </p:cNvPr>
            <p:cNvSpPr txBox="1"/>
            <p:nvPr/>
          </p:nvSpPr>
          <p:spPr>
            <a:xfrm>
              <a:off x="5106978" y="3937711"/>
              <a:ext cx="67037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Adelie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D83D52FB-B88C-681F-54C5-AB6C04711CBA}"/>
                </a:ext>
              </a:extLst>
            </p:cNvPr>
            <p:cNvSpPr txBox="1"/>
            <p:nvPr/>
          </p:nvSpPr>
          <p:spPr>
            <a:xfrm>
              <a:off x="4346129" y="3416531"/>
              <a:ext cx="760849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Gentoo</a:t>
              </a: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03754C8-3AEC-606D-5A4B-2089B8AE1B5E}"/>
                </a:ext>
              </a:extLst>
            </p:cNvPr>
            <p:cNvSpPr txBox="1"/>
            <p:nvPr/>
          </p:nvSpPr>
          <p:spPr>
            <a:xfrm>
              <a:off x="4812549" y="5056635"/>
              <a:ext cx="94615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Chinstrap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8EB7E5DA-86F5-5D44-91ED-AEAB303EB7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03237" y="3698984"/>
            <a:ext cx="2932655" cy="19551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939901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71BE68-3F2C-32C2-59B9-DD3E888E91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7D248C53-F952-1F47-8EAD-D04BCF48F12E}"/>
              </a:ext>
            </a:extLst>
          </p:cNvPr>
          <p:cNvSpPr txBox="1"/>
          <p:nvPr/>
        </p:nvSpPr>
        <p:spPr>
          <a:xfrm>
            <a:off x="0" y="1724670"/>
            <a:ext cx="6880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Overly complex if just want to make a prediction on new data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May not want parameters or their errors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e.g. if just need best guess at a categorical response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BE50DB3-D29B-5983-2976-854EC0133E06}"/>
              </a:ext>
            </a:extLst>
          </p:cNvPr>
          <p:cNvSpPr txBox="1"/>
          <p:nvPr/>
        </p:nvSpPr>
        <p:spPr>
          <a:xfrm>
            <a:off x="2663458" y="73032"/>
            <a:ext cx="6865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Linear models can’t do everything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2D69EF-3E1B-A3AF-3F3B-A3E133B65EA1}"/>
              </a:ext>
            </a:extLst>
          </p:cNvPr>
          <p:cNvSpPr txBox="1"/>
          <p:nvPr/>
        </p:nvSpPr>
        <p:spPr>
          <a:xfrm>
            <a:off x="0" y="2787250"/>
            <a:ext cx="7648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may not have a well defined response distribution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Whether normal or otherwise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0B5E058-3124-5C33-8AE6-25654E336D7C}"/>
              </a:ext>
            </a:extLst>
          </p:cNvPr>
          <p:cNvSpPr txBox="1"/>
          <p:nvPr/>
        </p:nvSpPr>
        <p:spPr>
          <a:xfrm>
            <a:off x="0" y="3572831"/>
            <a:ext cx="8606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Response and explanatory variables may not have clear parametric relationships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Whether linear or nonlinear, which is possible too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71ED31-452D-7CF4-A321-3F4B7CB38EAC}"/>
              </a:ext>
            </a:extLst>
          </p:cNvPr>
          <p:cNvSpPr txBox="1"/>
          <p:nvPr/>
        </p:nvSpPr>
        <p:spPr>
          <a:xfrm>
            <a:off x="0" y="4358412"/>
            <a:ext cx="10114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Linear modelling is surprisingly robust to failing to meet assumptions, </a:t>
            </a:r>
          </a:p>
          <a:p>
            <a:pPr algn="ctr"/>
            <a:r>
              <a:rPr lang="en-US" b="1" dirty="0"/>
              <a:t>But sometimes need something else</a:t>
            </a:r>
            <a:endParaRPr lang="en-US" b="1" baseline="-25000" dirty="0">
              <a:solidFill>
                <a:schemeClr val="accent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3039DC4-2312-EDF5-84A7-62B2D2B46506}"/>
              </a:ext>
            </a:extLst>
          </p:cNvPr>
          <p:cNvSpPr txBox="1"/>
          <p:nvPr/>
        </p:nvSpPr>
        <p:spPr>
          <a:xfrm>
            <a:off x="0" y="662090"/>
            <a:ext cx="8257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Get very complicated with interactions among more than three fixed effects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Interactions in y ~ </a:t>
            </a:r>
            <a:r>
              <a:rPr lang="en-US" dirty="0">
                <a:solidFill>
                  <a:schemeClr val="accent6"/>
                </a:solidFill>
              </a:rPr>
              <a:t>x</a:t>
            </a:r>
            <a:r>
              <a:rPr lang="en-US" baseline="-25000" dirty="0">
                <a:solidFill>
                  <a:schemeClr val="accent6"/>
                </a:solidFill>
              </a:rPr>
              <a:t>1</a:t>
            </a:r>
            <a:r>
              <a:rPr lang="en-US" dirty="0">
                <a:solidFill>
                  <a:schemeClr val="accent1"/>
                </a:solidFill>
              </a:rPr>
              <a:t> * </a:t>
            </a:r>
            <a:r>
              <a:rPr lang="en-US" dirty="0">
                <a:solidFill>
                  <a:schemeClr val="accent6"/>
                </a:solidFill>
              </a:rPr>
              <a:t>x</a:t>
            </a:r>
            <a:r>
              <a:rPr lang="en-US" baseline="-25000" dirty="0">
                <a:solidFill>
                  <a:schemeClr val="accent6"/>
                </a:solidFill>
              </a:rPr>
              <a:t>2</a:t>
            </a:r>
            <a:r>
              <a:rPr lang="en-US" dirty="0">
                <a:solidFill>
                  <a:schemeClr val="accent1"/>
                </a:solidFill>
              </a:rPr>
              <a:t> * </a:t>
            </a:r>
            <a:r>
              <a:rPr lang="en-US" dirty="0">
                <a:solidFill>
                  <a:schemeClr val="accent6"/>
                </a:solidFill>
              </a:rPr>
              <a:t>x</a:t>
            </a:r>
            <a:r>
              <a:rPr lang="en-US" baseline="-25000" dirty="0">
                <a:solidFill>
                  <a:schemeClr val="accent6"/>
                </a:solidFill>
              </a:rPr>
              <a:t>3</a:t>
            </a:r>
            <a:r>
              <a:rPr lang="en-US" baseline="-25000" dirty="0">
                <a:solidFill>
                  <a:schemeClr val="accent1"/>
                </a:solidFill>
              </a:rPr>
              <a:t>  </a:t>
            </a:r>
            <a:r>
              <a:rPr lang="en-US" dirty="0">
                <a:solidFill>
                  <a:schemeClr val="accent1"/>
                </a:solidFill>
              </a:rPr>
              <a:t>is hard enough to interpret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if have hundreds of explanatory variables? (e.g. ‘omics)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EBDD828-B457-B34B-7D97-5EADD02E21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7916" y="719363"/>
            <a:ext cx="3412936" cy="273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672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  <p:bldP spid="3" grpId="0"/>
      <p:bldP spid="5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8500-DAEC-33B8-F25F-9AFCF7B975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F5B8B601-7224-E7B2-C090-422D19913E68}"/>
              </a:ext>
            </a:extLst>
          </p:cNvPr>
          <p:cNvSpPr txBox="1"/>
          <p:nvPr/>
        </p:nvSpPr>
        <p:spPr>
          <a:xfrm>
            <a:off x="0" y="1724670"/>
            <a:ext cx="68804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Overly complex if just want to make a prediction on new data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May not want parameters or their errors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e.g. if just need best guess at a categorical response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7BA8B29E-6BAA-8C42-7D92-4F3C68F293AE}"/>
              </a:ext>
            </a:extLst>
          </p:cNvPr>
          <p:cNvSpPr txBox="1"/>
          <p:nvPr/>
        </p:nvSpPr>
        <p:spPr>
          <a:xfrm>
            <a:off x="2663458" y="73032"/>
            <a:ext cx="6865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Linear models can’t do everything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B55E4CB-DAD9-665A-0343-776B543FB9B5}"/>
              </a:ext>
            </a:extLst>
          </p:cNvPr>
          <p:cNvSpPr txBox="1"/>
          <p:nvPr/>
        </p:nvSpPr>
        <p:spPr>
          <a:xfrm>
            <a:off x="0" y="2787250"/>
            <a:ext cx="76484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Data may not have a well defined response distribution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Whether normal or otherwise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85BDC0B-23F8-6F25-6C8E-2CC75BCD1CAC}"/>
              </a:ext>
            </a:extLst>
          </p:cNvPr>
          <p:cNvSpPr txBox="1"/>
          <p:nvPr/>
        </p:nvSpPr>
        <p:spPr>
          <a:xfrm>
            <a:off x="0" y="3572831"/>
            <a:ext cx="8606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Response and explanatory variables may not have clear parametric relationships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Whether linear or nonlinear, which is possible too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A04D683-FFCE-ECED-E560-AED6FA98EF59}"/>
              </a:ext>
            </a:extLst>
          </p:cNvPr>
          <p:cNvSpPr txBox="1"/>
          <p:nvPr/>
        </p:nvSpPr>
        <p:spPr>
          <a:xfrm>
            <a:off x="0" y="4358412"/>
            <a:ext cx="101143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Linear modelling is surprisingly robust to failing to meet assumptions, </a:t>
            </a:r>
          </a:p>
          <a:p>
            <a:pPr algn="ctr"/>
            <a:r>
              <a:rPr lang="en-US" b="1" dirty="0"/>
              <a:t>But sometimes need something else</a:t>
            </a:r>
            <a:endParaRPr lang="en-US" b="1" baseline="-25000" dirty="0">
              <a:solidFill>
                <a:schemeClr val="accent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7037198-4950-D0BA-26BC-46E1564CF330}"/>
              </a:ext>
            </a:extLst>
          </p:cNvPr>
          <p:cNvSpPr txBox="1"/>
          <p:nvPr/>
        </p:nvSpPr>
        <p:spPr>
          <a:xfrm>
            <a:off x="0" y="5143993"/>
            <a:ext cx="102823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Machine learning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Wide range of tools and approaches, usually without some of the issues above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Different tradition from computer science not statistics – ‘Statistics without the proofs’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Practically often ‘just another model’ implemented in R, similar to linear models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Not without assumptions, pitfalls or limitations, but different!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4EA7C6-7867-05D4-E53A-42DA67F10CC8}"/>
              </a:ext>
            </a:extLst>
          </p:cNvPr>
          <p:cNvSpPr txBox="1"/>
          <p:nvPr/>
        </p:nvSpPr>
        <p:spPr>
          <a:xfrm>
            <a:off x="0" y="662090"/>
            <a:ext cx="82575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Get very complicated with interactions among more than three fixed effects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Interactions in y ~ </a:t>
            </a:r>
            <a:r>
              <a:rPr lang="en-US" dirty="0">
                <a:solidFill>
                  <a:schemeClr val="accent6"/>
                </a:solidFill>
              </a:rPr>
              <a:t>x</a:t>
            </a:r>
            <a:r>
              <a:rPr lang="en-US" baseline="-25000" dirty="0">
                <a:solidFill>
                  <a:schemeClr val="accent6"/>
                </a:solidFill>
              </a:rPr>
              <a:t>1</a:t>
            </a:r>
            <a:r>
              <a:rPr lang="en-US" dirty="0">
                <a:solidFill>
                  <a:schemeClr val="accent1"/>
                </a:solidFill>
              </a:rPr>
              <a:t> * </a:t>
            </a:r>
            <a:r>
              <a:rPr lang="en-US" dirty="0">
                <a:solidFill>
                  <a:schemeClr val="accent6"/>
                </a:solidFill>
              </a:rPr>
              <a:t>x</a:t>
            </a:r>
            <a:r>
              <a:rPr lang="en-US" baseline="-25000" dirty="0">
                <a:solidFill>
                  <a:schemeClr val="accent6"/>
                </a:solidFill>
              </a:rPr>
              <a:t>2</a:t>
            </a:r>
            <a:r>
              <a:rPr lang="en-US" dirty="0">
                <a:solidFill>
                  <a:schemeClr val="accent1"/>
                </a:solidFill>
              </a:rPr>
              <a:t> * </a:t>
            </a:r>
            <a:r>
              <a:rPr lang="en-US" dirty="0">
                <a:solidFill>
                  <a:schemeClr val="accent6"/>
                </a:solidFill>
              </a:rPr>
              <a:t>x</a:t>
            </a:r>
            <a:r>
              <a:rPr lang="en-US" baseline="-25000" dirty="0">
                <a:solidFill>
                  <a:schemeClr val="accent6"/>
                </a:solidFill>
              </a:rPr>
              <a:t>3</a:t>
            </a:r>
            <a:r>
              <a:rPr lang="en-US" baseline="-25000" dirty="0">
                <a:solidFill>
                  <a:schemeClr val="accent1"/>
                </a:solidFill>
              </a:rPr>
              <a:t>  </a:t>
            </a:r>
            <a:r>
              <a:rPr lang="en-US" dirty="0">
                <a:solidFill>
                  <a:schemeClr val="accent1"/>
                </a:solidFill>
              </a:rPr>
              <a:t>is hard enough to interpret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what if have hundreds of explanatory variables? (e.g. ‘omics)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AADE740-B1D5-C975-73B9-48812CB9C0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7916" y="719363"/>
            <a:ext cx="3412936" cy="2730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4508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8EB5D2-7CC0-2B1C-AE00-43F159ABEC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5346C73A-A6C3-8852-8DB1-E39F57025062}"/>
              </a:ext>
            </a:extLst>
          </p:cNvPr>
          <p:cNvSpPr txBox="1"/>
          <p:nvPr/>
        </p:nvSpPr>
        <p:spPr>
          <a:xfrm>
            <a:off x="2663458" y="73032"/>
            <a:ext cx="6865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Linear models can’t do everything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64D654C-8A8C-7C1C-C396-D73EFC531AAD}"/>
              </a:ext>
            </a:extLst>
          </p:cNvPr>
          <p:cNvSpPr txBox="1"/>
          <p:nvPr/>
        </p:nvSpPr>
        <p:spPr>
          <a:xfrm>
            <a:off x="0" y="719363"/>
            <a:ext cx="102823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Machine learning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Wide range of tools and approaches, usually without some of the issues above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Different tradition from computer science not statistics – ‘Statistics without the proofs’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Practically often ‘just another model’ implemented in R, similar to linear models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Not without assumptions, pitfalls or limitations, but different!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5980730-DA1A-519E-8B25-286F7EE6C6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64325348"/>
              </p:ext>
            </p:extLst>
          </p:nvPr>
        </p:nvGraphicFramePr>
        <p:xfrm>
          <a:off x="57358" y="2422545"/>
          <a:ext cx="12077284" cy="3325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8642">
                  <a:extLst>
                    <a:ext uri="{9D8B030D-6E8A-4147-A177-3AD203B41FA5}">
                      <a16:colId xmlns:a16="http://schemas.microsoft.com/office/drawing/2014/main" val="4073099185"/>
                    </a:ext>
                  </a:extLst>
                </a:gridCol>
                <a:gridCol w="6038642">
                  <a:extLst>
                    <a:ext uri="{9D8B030D-6E8A-4147-A177-3AD203B41FA5}">
                      <a16:colId xmlns:a16="http://schemas.microsoft.com/office/drawing/2014/main" val="141284367"/>
                    </a:ext>
                  </a:extLst>
                </a:gridCol>
              </a:tblGrid>
              <a:tr h="346694">
                <a:tc>
                  <a:txBody>
                    <a:bodyPr/>
                    <a:lstStyle/>
                    <a:p>
                      <a:r>
                        <a:rPr lang="en-US" dirty="0"/>
                        <a:t>Linear Models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Random Forests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140376"/>
                  </a:ext>
                </a:extLst>
              </a:tr>
              <a:tr h="3466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Usually single response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Usually single response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634306"/>
                  </a:ext>
                </a:extLst>
              </a:tr>
              <a:tr h="59457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Usually limited number of independent explanatory variables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Many explanatory variables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173336"/>
                  </a:ext>
                </a:extLst>
              </a:tr>
              <a:tr h="37066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Limited numbers of pre-defined interactions possible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Very flexible interactions among large numbers of variables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182535"/>
                  </a:ext>
                </a:extLst>
              </a:tr>
              <a:tr h="59457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Strong assumptions (linearity, independence, homoscedasticity, error distribution)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Limited assumptions about data, can be continuous, categorical, outliers ok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629129"/>
                  </a:ext>
                </a:extLst>
              </a:tr>
              <a:tr h="42958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Very explicit interpretation of parameters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Hard to interpret workings of model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7958201"/>
                  </a:ext>
                </a:extLst>
              </a:tr>
              <a:tr h="5131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Hypothesis testing strong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Hypothesis testing weak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5522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4032117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E75DF4-AF2E-99CA-6DCE-007458F9F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B2F58F65-F429-5967-A478-AC786912E1EF}"/>
              </a:ext>
            </a:extLst>
          </p:cNvPr>
          <p:cNvSpPr txBox="1"/>
          <p:nvPr/>
        </p:nvSpPr>
        <p:spPr>
          <a:xfrm>
            <a:off x="2663458" y="73032"/>
            <a:ext cx="68650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Linear models can’t do everything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318DA860-208C-2639-F21F-8839BB2F8A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7414137"/>
              </p:ext>
            </p:extLst>
          </p:nvPr>
        </p:nvGraphicFramePr>
        <p:xfrm>
          <a:off x="57358" y="2422545"/>
          <a:ext cx="12077284" cy="33251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8642">
                  <a:extLst>
                    <a:ext uri="{9D8B030D-6E8A-4147-A177-3AD203B41FA5}">
                      <a16:colId xmlns:a16="http://schemas.microsoft.com/office/drawing/2014/main" val="4073099185"/>
                    </a:ext>
                  </a:extLst>
                </a:gridCol>
                <a:gridCol w="6038642">
                  <a:extLst>
                    <a:ext uri="{9D8B030D-6E8A-4147-A177-3AD203B41FA5}">
                      <a16:colId xmlns:a16="http://schemas.microsoft.com/office/drawing/2014/main" val="141284367"/>
                    </a:ext>
                  </a:extLst>
                </a:gridCol>
              </a:tblGrid>
              <a:tr h="346694">
                <a:tc>
                  <a:txBody>
                    <a:bodyPr/>
                    <a:lstStyle/>
                    <a:p>
                      <a:r>
                        <a:rPr lang="en-US" dirty="0"/>
                        <a:t>Linear Models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Random Forests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7140376"/>
                  </a:ext>
                </a:extLst>
              </a:tr>
              <a:tr h="34669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Usually single response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Usually single response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9634306"/>
                  </a:ext>
                </a:extLst>
              </a:tr>
              <a:tr h="59457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Usually limited number of independent explanatory variables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Many explanatory variables</a:t>
                      </a:r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2173336"/>
                  </a:ext>
                </a:extLst>
              </a:tr>
              <a:tr h="370666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Limited numbers of pre-defined interactions possible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Very flexible interactions among large numbers of variables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5182535"/>
                  </a:ext>
                </a:extLst>
              </a:tr>
              <a:tr h="59457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Strong assumptions (linearity, independence, homoscedasticity, error distribution)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Limited assumptions about data, can be continuous, categorical, outliers ok</a:t>
                      </a: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7629129"/>
                  </a:ext>
                </a:extLst>
              </a:tr>
              <a:tr h="429582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Very explicit interpretation of parameters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Hard to interpret workings of model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7958201"/>
                  </a:ext>
                </a:extLst>
              </a:tr>
              <a:tr h="513184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Hypothesis testing strong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Hypothesis testing weak</a:t>
                      </a:r>
                    </a:p>
                  </a:txBody>
                  <a:tcP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0552204"/>
                  </a:ext>
                </a:extLst>
              </a:tr>
            </a:tbl>
          </a:graphicData>
        </a:graphic>
      </p:graphicFrame>
      <p:grpSp>
        <p:nvGrpSpPr>
          <p:cNvPr id="14" name="Group 13">
            <a:extLst>
              <a:ext uri="{FF2B5EF4-FFF2-40B4-BE49-F238E27FC236}">
                <a16:creationId xmlns:a16="http://schemas.microsoft.com/office/drawing/2014/main" id="{8F4E7658-40A3-EBF0-475F-D8DA367CCDB3}"/>
              </a:ext>
            </a:extLst>
          </p:cNvPr>
          <p:cNvGrpSpPr/>
          <p:nvPr/>
        </p:nvGrpSpPr>
        <p:grpSpPr>
          <a:xfrm>
            <a:off x="0" y="5747657"/>
            <a:ext cx="12279085" cy="1116849"/>
            <a:chOff x="0" y="5747657"/>
            <a:chExt cx="12279085" cy="1116849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39E24D0-44B0-8593-122E-8BAA0A98FBAD}"/>
                </a:ext>
              </a:extLst>
            </p:cNvPr>
            <p:cNvSpPr txBox="1"/>
            <p:nvPr/>
          </p:nvSpPr>
          <p:spPr>
            <a:xfrm>
              <a:off x="0" y="5747657"/>
              <a:ext cx="1219200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n-GB" dirty="0">
                  <a:solidFill>
                    <a:srgbClr val="000000"/>
                  </a:solidFill>
                  <a:effectLst/>
                  <a:latin typeface="Helvetica" pitchFamily="2" charset="0"/>
                </a:rPr>
                <a:t>“If our goal as a field is to use data to solve problems, then we need to move away from exclusive dependence on data models and adopt a more diverse set of tools.”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54454431-5181-6209-0DB6-AF07269AB6B3}"/>
                </a:ext>
              </a:extLst>
            </p:cNvPr>
            <p:cNvSpPr txBox="1"/>
            <p:nvPr/>
          </p:nvSpPr>
          <p:spPr>
            <a:xfrm>
              <a:off x="3862873" y="6341286"/>
              <a:ext cx="8416212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>
                <a:buNone/>
              </a:pPr>
              <a:r>
                <a:rPr lang="en-GB" sz="1400" dirty="0" err="1">
                  <a:effectLst/>
                  <a:latin typeface="Helvetica Neue" panose="02000503000000020004" pitchFamily="2" charset="0"/>
                </a:rPr>
                <a:t>Breiman</a:t>
              </a:r>
              <a:r>
                <a:rPr lang="en-GB" sz="1400" dirty="0">
                  <a:effectLst/>
                  <a:latin typeface="Helvetica Neue" panose="02000503000000020004" pitchFamily="2" charset="0"/>
                </a:rPr>
                <a:t>, L. </a:t>
              </a:r>
              <a:r>
                <a:rPr lang="en-GB" sz="1400" b="1" dirty="0">
                  <a:effectLst/>
                  <a:latin typeface="Helvetica Neue" panose="02000503000000020004" pitchFamily="2" charset="0"/>
                </a:rPr>
                <a:t>Statistical </a:t>
              </a:r>
              <a:r>
                <a:rPr lang="en-GB" sz="1400" b="1" dirty="0" err="1">
                  <a:effectLst/>
                  <a:latin typeface="Helvetica Neue" panose="02000503000000020004" pitchFamily="2" charset="0"/>
                </a:rPr>
                <a:t>Modeling</a:t>
              </a:r>
              <a:r>
                <a:rPr lang="en-GB" sz="1400" b="1" dirty="0">
                  <a:effectLst/>
                  <a:latin typeface="Helvetica Neue" panose="02000503000000020004" pitchFamily="2" charset="0"/>
                </a:rPr>
                <a:t>: The Two Cultures (with comments and a rejoinder by the author)</a:t>
              </a:r>
              <a:r>
                <a:rPr lang="en-GB" sz="1400" dirty="0">
                  <a:effectLst/>
                  <a:latin typeface="Helvetica Neue" panose="02000503000000020004" pitchFamily="2" charset="0"/>
                </a:rPr>
                <a:t>. </a:t>
              </a:r>
              <a:r>
                <a:rPr lang="en-GB" sz="1400" i="1" dirty="0">
                  <a:effectLst/>
                  <a:latin typeface="Helvetica Neue" panose="02000503000000020004" pitchFamily="2" charset="0"/>
                </a:rPr>
                <a:t>Statistical Science</a:t>
              </a:r>
              <a:r>
                <a:rPr lang="en-GB" sz="1400" dirty="0">
                  <a:effectLst/>
                  <a:latin typeface="Helvetica Neue" panose="02000503000000020004" pitchFamily="2" charset="0"/>
                </a:rPr>
                <a:t> 16 (2001). 10.1214/ss/1009213726</a:t>
              </a:r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E7E2ED47-E030-DF68-E0E3-C6FEDF34AB67}"/>
              </a:ext>
            </a:extLst>
          </p:cNvPr>
          <p:cNvSpPr txBox="1"/>
          <p:nvPr/>
        </p:nvSpPr>
        <p:spPr>
          <a:xfrm>
            <a:off x="0" y="719363"/>
            <a:ext cx="102823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Machine learning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Wide range of tools and approaches, usually without some of the issues above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Different tradition from computer science not statistics – ‘Statistics without the proofs’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Practically often ‘just another model’ implemented in R, similar to linear models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Not without assumptions, pitfalls or limitations, but different!</a:t>
            </a:r>
            <a:endParaRPr lang="en-US" baseline="-2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0392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8375FA-E328-EC1F-BC8E-3763791333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C560ABB0-306A-9D0E-6164-EBF9358B5B9C}"/>
              </a:ext>
            </a:extLst>
          </p:cNvPr>
          <p:cNvSpPr txBox="1"/>
          <p:nvPr/>
        </p:nvSpPr>
        <p:spPr>
          <a:xfrm>
            <a:off x="2663458" y="73032"/>
            <a:ext cx="512941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What is a random forest?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A2B9C8A-906F-5664-B4ED-A73AAC837079}"/>
              </a:ext>
            </a:extLst>
          </p:cNvPr>
          <p:cNvSpPr txBox="1"/>
          <p:nvPr/>
        </p:nvSpPr>
        <p:spPr>
          <a:xfrm>
            <a:off x="0" y="3604015"/>
            <a:ext cx="102823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Kyphosis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Children who have had Corrective Spinal Surgery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5"/>
                </a:solidFill>
              </a:rPr>
              <a:t>What determines if they end up with a curved spine (kyphosis – absent/present)?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Explanatory variables: Start (top vertebra operated on), Age (in months)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996929E-A53B-54CB-0A70-B4150CCD3862}"/>
              </a:ext>
            </a:extLst>
          </p:cNvPr>
          <p:cNvGrpSpPr/>
          <p:nvPr/>
        </p:nvGrpSpPr>
        <p:grpSpPr>
          <a:xfrm>
            <a:off x="0" y="-1216659"/>
            <a:ext cx="12584156" cy="8124935"/>
            <a:chOff x="0" y="-1216659"/>
            <a:chExt cx="12584156" cy="8124935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138D87C0-CA35-AF22-7034-5C13277D6BFD}"/>
                </a:ext>
              </a:extLst>
            </p:cNvPr>
            <p:cNvSpPr txBox="1"/>
            <p:nvPr/>
          </p:nvSpPr>
          <p:spPr>
            <a:xfrm>
              <a:off x="0" y="2161689"/>
              <a:ext cx="10282335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dirty="0"/>
                <a:t>Tree-based method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accent1"/>
                  </a:solidFill>
                </a:rPr>
                <a:t>Split response variable into two on the basis of an explanatory variable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accent1"/>
                  </a:solidFill>
                </a:rPr>
                <a:t>Pick the split that minimizes the variability of the response in the subsets produced</a:t>
              </a:r>
            </a:p>
            <a:p>
              <a:pPr marL="742950" lvl="1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accent1"/>
                  </a:solidFill>
                </a:rPr>
                <a:t>Keep splitting until you run out of data! (or come up against a stopping criterion)</a:t>
              </a:r>
            </a:p>
            <a:p>
              <a:pPr marL="1200150" lvl="2" indent="-285750">
                <a:buFont typeface="Arial" panose="020B0604020202020204" pitchFamily="34" charset="0"/>
                <a:buChar char="•"/>
              </a:pPr>
              <a:r>
                <a:rPr lang="en-US" dirty="0">
                  <a:solidFill>
                    <a:schemeClr val="accent1"/>
                  </a:solidFill>
                </a:rPr>
                <a:t>Really efficient algorithms to do this</a:t>
              </a:r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433DC92C-17FB-3540-B614-3DF04C7909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521688" y="-1216659"/>
              <a:ext cx="4062468" cy="8124935"/>
            </a:xfrm>
            <a:prstGeom prst="rect">
              <a:avLst/>
            </a:prstGeom>
          </p:spPr>
        </p:pic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4032404B-3983-CE1F-B80D-A47ADFD95614}"/>
              </a:ext>
            </a:extLst>
          </p:cNvPr>
          <p:cNvSpPr txBox="1"/>
          <p:nvPr/>
        </p:nvSpPr>
        <p:spPr>
          <a:xfrm>
            <a:off x="0" y="5380672"/>
            <a:ext cx="102823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Can be extended beyond one tree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6"/>
                </a:solidFill>
              </a:rPr>
              <a:t>Different (random selection of) Explanatory variables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Different (random) subsets of data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Combine with a voting system (for which data point goes to which outcome)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 for hundreds or thousands of trees – get </a:t>
            </a:r>
            <a:r>
              <a:rPr lang="en-US" dirty="0">
                <a:solidFill>
                  <a:srgbClr val="FF0000"/>
                </a:solidFill>
              </a:rPr>
              <a:t>random forests™ 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59323C7-8A0E-3754-6110-B8519941909F}"/>
              </a:ext>
            </a:extLst>
          </p:cNvPr>
          <p:cNvSpPr txBox="1"/>
          <p:nvPr/>
        </p:nvSpPr>
        <p:spPr>
          <a:xfrm>
            <a:off x="0" y="4769342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Very flexible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Would work exactly the same if response was &gt;2 categories (e.g. none, some, lots), or continuous (curvature angle)</a:t>
            </a:r>
            <a:endParaRPr lang="en-US" dirty="0">
              <a:solidFill>
                <a:schemeClr val="accent6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ED31663-C8CF-4DFB-9BA2-875EE0F42F46}"/>
              </a:ext>
            </a:extLst>
          </p:cNvPr>
          <p:cNvSpPr txBox="1"/>
          <p:nvPr/>
        </p:nvSpPr>
        <p:spPr>
          <a:xfrm>
            <a:off x="8311885" y="6319392"/>
            <a:ext cx="39408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1400" dirty="0" err="1">
                <a:effectLst/>
              </a:rPr>
              <a:t>Breiman</a:t>
            </a:r>
            <a:r>
              <a:rPr lang="en-GB" sz="1400" dirty="0">
                <a:effectLst/>
              </a:rPr>
              <a:t>, L. </a:t>
            </a:r>
            <a:r>
              <a:rPr lang="en-GB" sz="1400" b="1" dirty="0">
                <a:effectLst/>
              </a:rPr>
              <a:t>Random forests</a:t>
            </a:r>
            <a:r>
              <a:rPr lang="en-GB" sz="1400" dirty="0">
                <a:effectLst/>
              </a:rPr>
              <a:t>. </a:t>
            </a:r>
            <a:r>
              <a:rPr lang="en-GB" sz="1400" i="1" dirty="0">
                <a:effectLst/>
              </a:rPr>
              <a:t>Machine Learning</a:t>
            </a:r>
            <a:r>
              <a:rPr lang="en-GB" sz="1400" dirty="0">
                <a:effectLst/>
              </a:rPr>
              <a:t> 45, 5-32 (2001). 10.1023/A:1010933404324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86FB2180-B351-5F33-47DA-97C8BCF004C1}"/>
              </a:ext>
            </a:extLst>
          </p:cNvPr>
          <p:cNvSpPr txBox="1"/>
          <p:nvPr/>
        </p:nvSpPr>
        <p:spPr>
          <a:xfrm>
            <a:off x="0" y="719363"/>
            <a:ext cx="1028233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Machine learning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Wide range of tools and approaches, usually without some of the issues above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Different tradition from computer science not statistics – ‘Statistics without the proofs’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Practically often ‘just another model’ implemented in R, similar to linear models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Not without assumptions, pitfalls or limitations, but different!</a:t>
            </a:r>
            <a:endParaRPr lang="en-US" baseline="-250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03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A9814-5B22-DA87-B019-9F205D0DA7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9C5502B-A547-AC6B-D862-110053030067}"/>
              </a:ext>
            </a:extLst>
          </p:cNvPr>
          <p:cNvSpPr txBox="1"/>
          <p:nvPr/>
        </p:nvSpPr>
        <p:spPr>
          <a:xfrm>
            <a:off x="0" y="646637"/>
            <a:ext cx="10282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Back to the penguins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a model to decide which species a penguin is based on its measurements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A8CDE49E-6AB7-78A4-7C03-23CFE37829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18784" y="-843680"/>
            <a:ext cx="4062468" cy="812493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CD927B7-60E9-E73B-C09B-3422589E263D}"/>
              </a:ext>
            </a:extLst>
          </p:cNvPr>
          <p:cNvSpPr txBox="1"/>
          <p:nvPr/>
        </p:nvSpPr>
        <p:spPr>
          <a:xfrm>
            <a:off x="0" y="4295597"/>
            <a:ext cx="106089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‘Only’ 7 variables in addition to species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Would be pretty complicated to fit a linear model to predict species (multinomial variable)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Don’t care about specific parameters, just want to be able to be sure of species from measurements </a:t>
            </a:r>
            <a:r>
              <a:rPr lang="en-US" dirty="0">
                <a:solidFill>
                  <a:schemeClr val="accent5"/>
                </a:solidFill>
              </a:rPr>
              <a:t>– is it possible?</a:t>
            </a:r>
            <a:endParaRPr lang="en-US" baseline="-25000" dirty="0">
              <a:solidFill>
                <a:schemeClr val="accent5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F4BA49-3D61-B1F3-C1A9-5E27AE5FF1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10" y="1292968"/>
            <a:ext cx="7772400" cy="305123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906EF3D5-E3F9-0A9D-C05A-F76EDCD82B65}"/>
              </a:ext>
            </a:extLst>
          </p:cNvPr>
          <p:cNvSpPr txBox="1"/>
          <p:nvPr/>
        </p:nvSpPr>
        <p:spPr>
          <a:xfrm>
            <a:off x="0" y="5547583"/>
            <a:ext cx="107651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rf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randomForest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(species ~ ., data = penguins |&gt;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na.omit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F9803A-5387-941C-6BFB-9A715381BEA3}"/>
              </a:ext>
            </a:extLst>
          </p:cNvPr>
          <p:cNvSpPr txBox="1"/>
          <p:nvPr/>
        </p:nvSpPr>
        <p:spPr>
          <a:xfrm>
            <a:off x="0" y="5968572"/>
            <a:ext cx="1028233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Very similar syntax to linear models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dot represents ‘all the other variables’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Need to get rid of missing values somehow (see also </a:t>
            </a:r>
            <a:r>
              <a:rPr lang="en-US" dirty="0" err="1">
                <a:solidFill>
                  <a:schemeClr val="accent1"/>
                </a:solidFill>
              </a:rPr>
              <a:t>na.roughfix</a:t>
            </a:r>
            <a:r>
              <a:rPr lang="en-US" dirty="0">
                <a:solidFill>
                  <a:schemeClr val="accent1"/>
                </a:solidFill>
              </a:rPr>
              <a:t> and </a:t>
            </a:r>
            <a:r>
              <a:rPr lang="en-US" dirty="0" err="1">
                <a:solidFill>
                  <a:schemeClr val="accent1"/>
                </a:solidFill>
              </a:rPr>
              <a:t>rfImpute</a:t>
            </a:r>
            <a:r>
              <a:rPr lang="en-US" dirty="0">
                <a:solidFill>
                  <a:schemeClr val="accent1"/>
                </a:solidFill>
              </a:rPr>
              <a:t>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en-US" baseline="-25000" dirty="0">
              <a:solidFill>
                <a:schemeClr val="accent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A5B70BE-841B-9D75-E524-39916E911984}"/>
              </a:ext>
            </a:extLst>
          </p:cNvPr>
          <p:cNvSpPr txBox="1"/>
          <p:nvPr/>
        </p:nvSpPr>
        <p:spPr>
          <a:xfrm>
            <a:off x="3773217" y="73032"/>
            <a:ext cx="46455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Fitting a random forest</a:t>
            </a:r>
          </a:p>
        </p:txBody>
      </p:sp>
    </p:spTree>
    <p:extLst>
      <p:ext uri="{BB962C8B-B14F-4D97-AF65-F5344CB8AC3E}">
        <p14:creationId xmlns:p14="http://schemas.microsoft.com/office/powerpoint/2010/main" val="262691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57141-CC4C-504C-75E0-622514E039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07B3D2C3-3FF9-5335-FBE7-5EB55355B9A0}"/>
              </a:ext>
            </a:extLst>
          </p:cNvPr>
          <p:cNvSpPr txBox="1"/>
          <p:nvPr/>
        </p:nvSpPr>
        <p:spPr>
          <a:xfrm>
            <a:off x="2921413" y="73032"/>
            <a:ext cx="63491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Understanding a random forest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5490DF-C5D7-E2D0-456D-0F2BD40A1AAF}"/>
              </a:ext>
            </a:extLst>
          </p:cNvPr>
          <p:cNvSpPr txBox="1"/>
          <p:nvPr/>
        </p:nvSpPr>
        <p:spPr>
          <a:xfrm>
            <a:off x="0" y="646637"/>
            <a:ext cx="10282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Back to the penguins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a model to decide which species a penguin is based on its measurements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0264A7-4849-7CEA-B415-27ECB06C169F}"/>
              </a:ext>
            </a:extLst>
          </p:cNvPr>
          <p:cNvSpPr txBox="1"/>
          <p:nvPr/>
        </p:nvSpPr>
        <p:spPr>
          <a:xfrm>
            <a:off x="0" y="1344625"/>
            <a:ext cx="107651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rf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randomForest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(species ~ ., data = penguins |&gt;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na.omit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614C307-0432-7653-4214-2ACB8CEBEC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98294"/>
            <a:ext cx="6064314" cy="338991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3A15E4B-A527-6D78-FBF8-21718407EA3C}"/>
              </a:ext>
            </a:extLst>
          </p:cNvPr>
          <p:cNvSpPr txBox="1"/>
          <p:nvPr/>
        </p:nvSpPr>
        <p:spPr>
          <a:xfrm>
            <a:off x="6096000" y="1807205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OOB = “out of bag”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i.e. based on data not directly used to build the tree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Shouldn’t be ‘</a:t>
            </a:r>
            <a:r>
              <a:rPr lang="en-US" b="1" dirty="0">
                <a:solidFill>
                  <a:schemeClr val="accent1"/>
                </a:solidFill>
              </a:rPr>
              <a:t>over-fitted</a:t>
            </a:r>
            <a:r>
              <a:rPr lang="en-US" dirty="0">
                <a:solidFill>
                  <a:schemeClr val="accent1"/>
                </a:solidFill>
              </a:rPr>
              <a:t>’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FE1611A-3971-7ECF-2315-84D25092EEE6}"/>
              </a:ext>
            </a:extLst>
          </p:cNvPr>
          <p:cNvSpPr/>
          <p:nvPr/>
        </p:nvSpPr>
        <p:spPr>
          <a:xfrm>
            <a:off x="705140" y="3787443"/>
            <a:ext cx="3223048" cy="266731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31814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FF826-915C-0515-C6ED-9710B7EC91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B8C5B20F-A694-6D33-D2AE-4A3CA47472B6}"/>
              </a:ext>
            </a:extLst>
          </p:cNvPr>
          <p:cNvSpPr txBox="1"/>
          <p:nvPr/>
        </p:nvSpPr>
        <p:spPr>
          <a:xfrm>
            <a:off x="0" y="646637"/>
            <a:ext cx="102823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Back to the penguins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a model to decide which species a penguin is based on its measurements</a:t>
            </a:r>
            <a:endParaRPr lang="en-US" baseline="-25000" dirty="0">
              <a:solidFill>
                <a:schemeClr val="accent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DF00517-FDF7-1F2A-104E-33708B2420E1}"/>
              </a:ext>
            </a:extLst>
          </p:cNvPr>
          <p:cNvSpPr txBox="1"/>
          <p:nvPr/>
        </p:nvSpPr>
        <p:spPr>
          <a:xfrm>
            <a:off x="0" y="1344625"/>
            <a:ext cx="1076519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rf &lt;-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randomForest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(species ~ ., data = penguins |&gt;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na.omit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())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94747C5-6A15-BB08-4CB1-477A2051E54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98294"/>
            <a:ext cx="6064314" cy="338991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154C6BF-2146-86B8-669F-6F25C269AAB9}"/>
              </a:ext>
            </a:extLst>
          </p:cNvPr>
          <p:cNvSpPr txBox="1"/>
          <p:nvPr/>
        </p:nvSpPr>
        <p:spPr>
          <a:xfrm>
            <a:off x="6096000" y="1807205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OOB = “out of bag”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i.e. based on data not directly used to build the tree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Shouldn’t be ‘</a:t>
            </a:r>
            <a:r>
              <a:rPr lang="en-US" b="1" dirty="0">
                <a:solidFill>
                  <a:schemeClr val="accent1"/>
                </a:solidFill>
              </a:rPr>
              <a:t>over-fitted</a:t>
            </a:r>
            <a:r>
              <a:rPr lang="en-US" dirty="0">
                <a:solidFill>
                  <a:schemeClr val="accent1"/>
                </a:solidFill>
              </a:rPr>
              <a:t>’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1.2% pretty low for an error rate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CBA2F67-448C-E294-8DD9-EBD582E2B5F1}"/>
              </a:ext>
            </a:extLst>
          </p:cNvPr>
          <p:cNvSpPr/>
          <p:nvPr/>
        </p:nvSpPr>
        <p:spPr>
          <a:xfrm>
            <a:off x="-1" y="4216651"/>
            <a:ext cx="4320073" cy="971559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CF10C74-9E39-F473-AF4F-5AFCC737BA5C}"/>
              </a:ext>
            </a:extLst>
          </p:cNvPr>
          <p:cNvSpPr txBox="1"/>
          <p:nvPr/>
        </p:nvSpPr>
        <p:spPr>
          <a:xfrm>
            <a:off x="6096000" y="2967335"/>
            <a:ext cx="609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Sometimes mixes up Chinstrap and Adelie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Usually doesn’t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Always gets Gentoo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A931215-C261-F36D-1919-3A0E1B6D3F2A}"/>
              </a:ext>
            </a:extLst>
          </p:cNvPr>
          <p:cNvSpPr txBox="1"/>
          <p:nvPr/>
        </p:nvSpPr>
        <p:spPr>
          <a:xfrm>
            <a:off x="6127688" y="3890665"/>
            <a:ext cx="609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Seems pretty good, should we believe it?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Split into training and test sets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accent1"/>
                </a:solidFill>
              </a:rPr>
              <a:t>Fit model on training set, test how model works on test set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7E29D6E-D6EC-647A-0FBE-58C936BEB648}"/>
              </a:ext>
            </a:extLst>
          </p:cNvPr>
          <p:cNvSpPr txBox="1"/>
          <p:nvPr/>
        </p:nvSpPr>
        <p:spPr>
          <a:xfrm>
            <a:off x="2921413" y="73032"/>
            <a:ext cx="63491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Understanding a random forest</a:t>
            </a:r>
          </a:p>
        </p:txBody>
      </p:sp>
    </p:spTree>
    <p:extLst>
      <p:ext uri="{BB962C8B-B14F-4D97-AF65-F5344CB8AC3E}">
        <p14:creationId xmlns:p14="http://schemas.microsoft.com/office/powerpoint/2010/main" val="185521954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12091</TotalTime>
  <Words>1794</Words>
  <Application>Microsoft Macintosh PowerPoint</Application>
  <PresentationFormat>Widescreen</PresentationFormat>
  <Paragraphs>209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Aptos</vt:lpstr>
      <vt:lpstr>Aptos Display</vt:lpstr>
      <vt:lpstr>Arial</vt:lpstr>
      <vt:lpstr>Courier New</vt:lpstr>
      <vt:lpstr>Helvetica</vt:lpstr>
      <vt:lpstr>Helvetica Neue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 Knight</dc:creator>
  <cp:lastModifiedBy>Chris Knight</cp:lastModifiedBy>
  <cp:revision>41</cp:revision>
  <dcterms:created xsi:type="dcterms:W3CDTF">2025-08-15T11:03:34Z</dcterms:created>
  <dcterms:modified xsi:type="dcterms:W3CDTF">2025-10-13T12:08:02Z</dcterms:modified>
</cp:coreProperties>
</file>