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88" r:id="rId2"/>
    <p:sldId id="276" r:id="rId3"/>
    <p:sldId id="294" r:id="rId4"/>
    <p:sldId id="292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4" r:id="rId14"/>
    <p:sldId id="303" r:id="rId15"/>
    <p:sldId id="306" r:id="rId16"/>
    <p:sldId id="305" r:id="rId17"/>
    <p:sldId id="309" r:id="rId18"/>
    <p:sldId id="307" r:id="rId19"/>
    <p:sldId id="30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64"/>
    <p:restoredTop sz="95029"/>
  </p:normalViewPr>
  <p:slideViewPr>
    <p:cSldViewPr snapToGrid="0">
      <p:cViewPr varScale="1">
        <p:scale>
          <a:sx n="106" d="100"/>
          <a:sy n="106" d="100"/>
        </p:scale>
        <p:origin x="192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9144B-7D1E-4045-817F-5A7A0F2B212D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DC788-C9BC-D84F-9D7A-C24FF129F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97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242E1-1E7D-B1BD-DFDC-0CAC59F3C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B2BD0F-374C-8BB7-8F50-10BC92E0A2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5222E1-B9B5-6686-E0FC-1349B8FF6F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FE2557-8D09-A6B8-910F-D52F78DB1F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DC788-C9BC-D84F-9D7A-C24FF129F5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2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EB5FF-3262-9BC1-DEF6-E3A832130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F1F3B-F259-0942-BFD7-56C371AD5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8BAC8-5FC5-8DF7-1C70-993FE8F0C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9CCA1-4BD3-97EA-3133-F7BDE7FE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74330-BCA4-04AA-7A91-30E5856D9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9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C4B33-1F0A-2EA8-6FF9-25F993624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587E4-18D8-57F8-E192-4A9596761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D9974-F6CB-C944-B266-23F2B078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4ABF0-1824-DE74-B8DB-EE3757B3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3F5DF-B69A-BB31-2117-A706C67A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01EBDE-4827-6BB3-2E72-981C16E71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FD98E-720D-B67F-BBD6-DE8BD55F0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E986B-38B8-6376-CEBC-23E9ACFFF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3DBBC-015E-2842-CB9E-F18B2193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48B82-3AB7-1DCF-E05C-BD608ED0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F5850-A246-6A9F-6FB0-7C8DD5FD4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80730-718C-DD55-BADD-0696BFF3B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9DC7E-F5B9-07AD-59F8-5FDBF097E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F57AD-37FA-B9CD-5535-807D2432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402FD-8C8D-F805-78C6-FBD42F4A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2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CF1A1-BC5D-296D-3C76-DCE67B118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A4A60-2A54-ECE1-F4A4-92B521E37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405D4-A7C4-49E9-F6FC-8E9CA651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510DC-B62C-58A5-F68C-6734435F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E7801-5830-A730-AC3D-BA8DC8D7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8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F29E-9888-CCEF-BE86-493A693A0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AE0DE-1447-43B9-BA5A-6BBA85A64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27E28-17A4-32DF-217A-D8FE556B2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3592E-4446-1F15-BDE4-8D6A0333B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E654D-F864-1774-CC41-26996B69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B76D0-CE6F-2467-BB55-14EF10956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3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BF8ED-B33A-A395-040D-77C7B07AB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0CCE1-8043-A232-2372-DE2B39BBF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1AE37-6EA8-60FF-F1C7-B93143D5C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3EC4A-0AB1-C2A9-4FB0-D04A89F5E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730F21-B364-4F10-541E-C6A29A0D09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2B01F-A5A2-8F72-265A-29889EFE4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1D65D-A7AA-C9CB-A3FC-EDCE5F1E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5C2C9-63D6-78B5-0FEA-7A0296DCC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D303F-6D64-2422-3F14-7E4052EA4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0CC7F-78A8-5705-A6EC-DB80EE08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4FA2E-C725-DF04-678D-A829F4C9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35022-CBC0-D252-88E5-BE942133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7685BC-C3A3-E700-4D8A-3F08B8797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174C5E-2473-5F7C-EE84-6E11B29C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6EEA7-F289-1260-6DE3-0ADD2CB56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8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8F648-C170-FACC-325E-65CD46D36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07ADB-7225-70E9-8DCD-B6B327121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6A54D-CC10-11AE-F16E-96E6F2384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07E1E-3C77-AABA-CA0B-21B5DF4DA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4AEFB-13FD-4703-DEBF-BB14517E0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24402-2AB0-1017-6C0D-BDC5ED8F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F55B-080E-5574-074F-80785A9FE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359892-FFD8-D695-939C-5A158CA678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C8F1B-326F-F1EC-9A63-9A84D8D0E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EE169-2EBD-BF22-226D-6366CC0E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D22F6-B318-D92A-D8FB-AFBFB86B0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6B635-57DE-7A0C-7932-DC15F4A6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C03ACE-95CD-632B-1FB2-F8D33418F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C4304-AD0C-EACA-13BC-54483D867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22EC2-EA53-ADA1-C8C1-0A1525925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CCCE9-DEC0-2934-CFE1-01DCA55F58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52FCB-BFDE-55BE-034C-51BE6C92A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FE8B4-AF2B-C5C6-E166-E5070BF01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A055E9-DBCC-B92F-1E40-DAEC894F0644}"/>
              </a:ext>
            </a:extLst>
          </p:cNvPr>
          <p:cNvSpPr txBox="1"/>
          <p:nvPr/>
        </p:nvSpPr>
        <p:spPr>
          <a:xfrm>
            <a:off x="1989526" y="2291207"/>
            <a:ext cx="78573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Modelling 2 – fitting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D52163-0FB6-50BF-749A-F8C17B60DC39}"/>
              </a:ext>
            </a:extLst>
          </p:cNvPr>
          <p:cNvSpPr txBox="1"/>
          <p:nvPr/>
        </p:nvSpPr>
        <p:spPr>
          <a:xfrm>
            <a:off x="3056037" y="3669696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0BC1C7-4BBF-8736-F7C3-8684A4DE9C4D}"/>
              </a:ext>
            </a:extLst>
          </p:cNvPr>
          <p:cNvSpPr txBox="1"/>
          <p:nvPr/>
        </p:nvSpPr>
        <p:spPr>
          <a:xfrm>
            <a:off x="2723832" y="3199527"/>
            <a:ext cx="158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Starting point: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8E3608-BA6C-590E-BF8D-9C71089470C1}"/>
              </a:ext>
            </a:extLst>
          </p:cNvPr>
          <p:cNvSpPr txBox="1"/>
          <p:nvPr/>
        </p:nvSpPr>
        <p:spPr>
          <a:xfrm>
            <a:off x="3056037" y="4372057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EF9312-BEEA-545F-15C2-B05D7ECECD20}"/>
              </a:ext>
            </a:extLst>
          </p:cNvPr>
          <p:cNvSpPr txBox="1"/>
          <p:nvPr/>
        </p:nvSpPr>
        <p:spPr>
          <a:xfrm>
            <a:off x="3056037" y="4771186"/>
            <a:ext cx="4376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in a long-form </a:t>
            </a:r>
            <a:r>
              <a:rPr lang="en-US" dirty="0" err="1"/>
              <a:t>dataframe</a:t>
            </a:r>
            <a:r>
              <a:rPr lang="en-US" dirty="0"/>
              <a:t> or </a:t>
            </a:r>
            <a:r>
              <a:rPr lang="en-US" dirty="0" err="1"/>
              <a:t>tibble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432066-7064-C38B-5F19-72D1C909B902}"/>
              </a:ext>
            </a:extLst>
          </p:cNvPr>
          <p:cNvSpPr txBox="1"/>
          <p:nvPr/>
        </p:nvSpPr>
        <p:spPr>
          <a:xfrm>
            <a:off x="3056037" y="4020877"/>
            <a:ext cx="730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how you expect your response variable to be distributed</a:t>
            </a:r>
          </a:p>
        </p:txBody>
      </p:sp>
    </p:spTree>
    <p:extLst>
      <p:ext uri="{BB962C8B-B14F-4D97-AF65-F5344CB8AC3E}">
        <p14:creationId xmlns:p14="http://schemas.microsoft.com/office/powerpoint/2010/main" val="28811434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4B52F-084D-02F1-C62C-9282CB49A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A2688775-5943-AB77-A03F-5A67B41F081A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EE2587-03DE-EB46-F8C8-C11C5BAED5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1592B3F-DB8C-9DDE-1FC3-EF8E3FA40774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D1A8E4D-336B-C5FD-E262-344B663683AD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C9ED3A9-2293-82DC-3622-FBA063A4A0B8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3794BE-8AD6-6F2A-D4F0-4DE97AB87A0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4544" r="23327" b="41398"/>
          <a:stretch>
            <a:fillRect/>
          </a:stretch>
        </p:blipFill>
        <p:spPr>
          <a:xfrm>
            <a:off x="1" y="3093458"/>
            <a:ext cx="4611103" cy="176302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5153392-C580-53E5-AB02-747FFEFD8F54}"/>
              </a:ext>
            </a:extLst>
          </p:cNvPr>
          <p:cNvSpPr txBox="1"/>
          <p:nvPr/>
        </p:nvSpPr>
        <p:spPr>
          <a:xfrm>
            <a:off x="4754282" y="3254483"/>
            <a:ext cx="3371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Is there variation among sprays?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9CC074-EE62-0228-4290-DC404CC26962}"/>
              </a:ext>
            </a:extLst>
          </p:cNvPr>
          <p:cNvSpPr txBox="1"/>
          <p:nvPr/>
        </p:nvSpPr>
        <p:spPr>
          <a:xfrm>
            <a:off x="4754281" y="4044045"/>
            <a:ext cx="20007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(model)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AF1C1A-319B-7EBF-2284-61A1F191DE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281" y="4373456"/>
            <a:ext cx="4030051" cy="245508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1FADEA-C392-4999-03E2-4DDDB29773F3}"/>
              </a:ext>
            </a:extLst>
          </p:cNvPr>
          <p:cNvSpPr txBox="1"/>
          <p:nvPr/>
        </p:nvSpPr>
        <p:spPr>
          <a:xfrm>
            <a:off x="4754281" y="3517670"/>
            <a:ext cx="5778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Wald tests only compare each of the others to spray A</a:t>
            </a:r>
            <a:endParaRPr 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BB2259-4958-E7F1-63C0-9180CD34A787}"/>
              </a:ext>
            </a:extLst>
          </p:cNvPr>
          <p:cNvSpPr txBox="1"/>
          <p:nvPr/>
        </p:nvSpPr>
        <p:spPr>
          <a:xfrm>
            <a:off x="4754281" y="3780857"/>
            <a:ext cx="435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Want one test of whether spray matters</a:t>
            </a:r>
            <a:endParaRPr lang="en-US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CE80CE-1155-254B-BFE2-6E12F8315790}"/>
              </a:ext>
            </a:extLst>
          </p:cNvPr>
          <p:cNvSpPr txBox="1"/>
          <p:nvPr/>
        </p:nvSpPr>
        <p:spPr>
          <a:xfrm>
            <a:off x="117512" y="4877546"/>
            <a:ext cx="2279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How much variation?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D95A3CE-D7F0-8ED5-8F22-0A6070D23E2E}"/>
              </a:ext>
            </a:extLst>
          </p:cNvPr>
          <p:cNvSpPr txBox="1"/>
          <p:nvPr/>
        </p:nvSpPr>
        <p:spPr>
          <a:xfrm>
            <a:off x="0" y="5251628"/>
            <a:ext cx="4563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Linear model so numbers add up</a:t>
            </a:r>
          </a:p>
          <a:p>
            <a:pPr lvl="2"/>
            <a:r>
              <a:rPr lang="en-US" dirty="0" err="1"/>
              <a:t>ŷ</a:t>
            </a:r>
            <a:r>
              <a:rPr lang="en-US" baseline="-25000" dirty="0" err="1"/>
              <a:t>i</a:t>
            </a:r>
            <a:r>
              <a:rPr lang="en-US" dirty="0"/>
              <a:t> = β</a:t>
            </a:r>
            <a:r>
              <a:rPr lang="en-US" baseline="-25000" dirty="0"/>
              <a:t>0</a:t>
            </a:r>
            <a:r>
              <a:rPr lang="en-US" dirty="0"/>
              <a:t> + β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1</a:t>
            </a:r>
            <a:endParaRPr lang="en-U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81CCD7-594D-4A05-2F09-62C0DFC98437}"/>
              </a:ext>
            </a:extLst>
          </p:cNvPr>
          <p:cNvSpPr txBox="1"/>
          <p:nvPr/>
        </p:nvSpPr>
        <p:spPr>
          <a:xfrm>
            <a:off x="0" y="5855420"/>
            <a:ext cx="4563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 expect spray A to be 2.67, spray E to be 2.67 – 1.42 = 1.25 etc.</a:t>
            </a:r>
            <a:endParaRPr lang="en-US" b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4F3927-0A7A-1967-1A3A-125F95D55BFE}"/>
              </a:ext>
            </a:extLst>
          </p:cNvPr>
          <p:cNvSpPr/>
          <p:nvPr/>
        </p:nvSpPr>
        <p:spPr>
          <a:xfrm>
            <a:off x="3474720" y="3474538"/>
            <a:ext cx="1089202" cy="136787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699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2" grpId="0"/>
      <p:bldP spid="13" grpId="0"/>
      <p:bldP spid="16" grpId="0" animBg="1"/>
      <p:bldP spid="1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23355-C00B-73F8-2DED-45DF75649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0EC6763D-DDB2-0CB3-5D9A-BC5121CC682E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E4E1FC-9546-CF06-DB44-425A09E4F2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A1B25C5-4FCE-63CA-3815-D87E9C711472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1DD5810-7D63-2692-EDC2-FD195810C8C4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89503F-9CB5-8F1E-570F-280051F3DF60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98F434-86E9-5ED4-5DB2-563DBF3BB30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4544" r="23327" b="41398"/>
          <a:stretch>
            <a:fillRect/>
          </a:stretch>
        </p:blipFill>
        <p:spPr>
          <a:xfrm>
            <a:off x="1" y="3093458"/>
            <a:ext cx="4611103" cy="176302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C62606D-68B3-2E40-A065-DCDD0B896C3F}"/>
              </a:ext>
            </a:extLst>
          </p:cNvPr>
          <p:cNvSpPr txBox="1"/>
          <p:nvPr/>
        </p:nvSpPr>
        <p:spPr>
          <a:xfrm>
            <a:off x="117512" y="4877546"/>
            <a:ext cx="2279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How much variation?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9D100C-60D1-3E9A-D370-2B6A6B5F1C47}"/>
              </a:ext>
            </a:extLst>
          </p:cNvPr>
          <p:cNvSpPr txBox="1"/>
          <p:nvPr/>
        </p:nvSpPr>
        <p:spPr>
          <a:xfrm>
            <a:off x="0" y="5251628"/>
            <a:ext cx="4563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Linear model so numbers add up</a:t>
            </a:r>
          </a:p>
          <a:p>
            <a:pPr lvl="2"/>
            <a:r>
              <a:rPr lang="en-US" dirty="0" err="1"/>
              <a:t>ŷ</a:t>
            </a:r>
            <a:r>
              <a:rPr lang="en-US" baseline="-25000" dirty="0" err="1"/>
              <a:t>i</a:t>
            </a:r>
            <a:r>
              <a:rPr lang="en-US" dirty="0"/>
              <a:t> = β</a:t>
            </a:r>
            <a:r>
              <a:rPr lang="en-US" baseline="-25000" dirty="0"/>
              <a:t>0</a:t>
            </a:r>
            <a:r>
              <a:rPr lang="en-US" dirty="0"/>
              <a:t> + β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1</a:t>
            </a:r>
            <a:endParaRPr lang="en-U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3213812-5C9E-FA33-DBDB-7E0FCE0C519A}"/>
              </a:ext>
            </a:extLst>
          </p:cNvPr>
          <p:cNvSpPr txBox="1"/>
          <p:nvPr/>
        </p:nvSpPr>
        <p:spPr>
          <a:xfrm>
            <a:off x="0" y="5855420"/>
            <a:ext cx="4563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 expect spray A to be 2.67, spray E to be 2.67 – 1.42 = 1.25 etc.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335759-E99D-A668-E672-3D930F9C7300}"/>
              </a:ext>
            </a:extLst>
          </p:cNvPr>
          <p:cNvSpPr txBox="1"/>
          <p:nvPr/>
        </p:nvSpPr>
        <p:spPr>
          <a:xfrm>
            <a:off x="0" y="6459212"/>
            <a:ext cx="5425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Signs are right, but numbers aren’t counts</a:t>
            </a:r>
            <a:endParaRPr lang="en-US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3AC903-FB12-3DED-BAD1-A8BF7E8D07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281" y="4373456"/>
            <a:ext cx="4030051" cy="245508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C53A67C-943E-60A3-6E97-90D60BB4B4D0}"/>
              </a:ext>
            </a:extLst>
          </p:cNvPr>
          <p:cNvSpPr/>
          <p:nvPr/>
        </p:nvSpPr>
        <p:spPr>
          <a:xfrm>
            <a:off x="4754281" y="4861902"/>
            <a:ext cx="1984144" cy="30324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6A092C-F3E7-2EE1-0EAE-414388153333}"/>
              </a:ext>
            </a:extLst>
          </p:cNvPr>
          <p:cNvSpPr txBox="1"/>
          <p:nvPr/>
        </p:nvSpPr>
        <p:spPr>
          <a:xfrm>
            <a:off x="8784333" y="4352688"/>
            <a:ext cx="2666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Coefficients are on a log scale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7826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3F9D3-3619-1D5A-0CD4-82766874B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5A6B441-3B61-5B28-C689-8D83433346AA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13671B-B5ED-0B6E-660E-EB07C049D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D710FD8-72C0-C5E6-C02E-256704C901D3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55EBFEC-1EEC-4851-48B3-052CDE0A037F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3B8923F-826C-107E-8C7B-894F88C7890C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617719-4195-AE88-8AFF-FD782C9EC10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4544" r="23327" b="41398"/>
          <a:stretch>
            <a:fillRect/>
          </a:stretch>
        </p:blipFill>
        <p:spPr>
          <a:xfrm>
            <a:off x="1" y="3093458"/>
            <a:ext cx="4611103" cy="176302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E7106A8-3BC0-117F-B5AA-8B3901F6D937}"/>
              </a:ext>
            </a:extLst>
          </p:cNvPr>
          <p:cNvSpPr txBox="1"/>
          <p:nvPr/>
        </p:nvSpPr>
        <p:spPr>
          <a:xfrm>
            <a:off x="117512" y="4877546"/>
            <a:ext cx="2279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How much variation?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733C9F-4F06-0E1B-3256-DEB0B7DA0F85}"/>
              </a:ext>
            </a:extLst>
          </p:cNvPr>
          <p:cNvSpPr txBox="1"/>
          <p:nvPr/>
        </p:nvSpPr>
        <p:spPr>
          <a:xfrm>
            <a:off x="0" y="5251628"/>
            <a:ext cx="4563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Linear model so numbers should add up</a:t>
            </a:r>
          </a:p>
          <a:p>
            <a:pPr lvl="2"/>
            <a:r>
              <a:rPr lang="en-US" dirty="0" err="1"/>
              <a:t>ŷ</a:t>
            </a:r>
            <a:r>
              <a:rPr lang="en-US" baseline="-25000" dirty="0" err="1"/>
              <a:t>i</a:t>
            </a:r>
            <a:r>
              <a:rPr lang="en-US" dirty="0"/>
              <a:t> = β</a:t>
            </a:r>
            <a:r>
              <a:rPr lang="en-US" baseline="-25000" dirty="0"/>
              <a:t>0</a:t>
            </a:r>
            <a:r>
              <a:rPr lang="en-US" dirty="0"/>
              <a:t> + β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1</a:t>
            </a:r>
            <a:endParaRPr lang="en-U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FD793B-23C2-C29C-F9CF-08BDCCAAAB8D}"/>
              </a:ext>
            </a:extLst>
          </p:cNvPr>
          <p:cNvSpPr txBox="1"/>
          <p:nvPr/>
        </p:nvSpPr>
        <p:spPr>
          <a:xfrm>
            <a:off x="0" y="5855420"/>
            <a:ext cx="4563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 expect spray A to be 2.67, spray E to be 2.67 – 1.42 = 1.25 etc.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587FA31-55B3-F91E-CD16-5C9095E86FA1}"/>
              </a:ext>
            </a:extLst>
          </p:cNvPr>
          <p:cNvSpPr txBox="1"/>
          <p:nvPr/>
        </p:nvSpPr>
        <p:spPr>
          <a:xfrm>
            <a:off x="0" y="6459212"/>
            <a:ext cx="5425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Signs are right, but numbers aren’t counts</a:t>
            </a:r>
            <a:endParaRPr lang="en-US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FCDC69-4D60-7131-9BDF-2B4E346199F3}"/>
              </a:ext>
            </a:extLst>
          </p:cNvPr>
          <p:cNvSpPr txBox="1"/>
          <p:nvPr/>
        </p:nvSpPr>
        <p:spPr>
          <a:xfrm>
            <a:off x="5053391" y="3805043"/>
            <a:ext cx="6496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 reverse the log transform need to exponentiate:</a:t>
            </a: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exp(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(model))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6C811A-CFCC-8A8B-20A8-14DAB9122D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36" y="4460752"/>
            <a:ext cx="7510564" cy="82004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49858B4-09D8-0BE3-E7E5-CF31B20E4345}"/>
              </a:ext>
            </a:extLst>
          </p:cNvPr>
          <p:cNvSpPr/>
          <p:nvPr/>
        </p:nvSpPr>
        <p:spPr>
          <a:xfrm>
            <a:off x="274372" y="5916014"/>
            <a:ext cx="3945936" cy="54319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96D64A-94CF-8412-4983-B9CE75A1DDC0}"/>
              </a:ext>
            </a:extLst>
          </p:cNvPr>
          <p:cNvSpPr txBox="1"/>
          <p:nvPr/>
        </p:nvSpPr>
        <p:spPr>
          <a:xfrm>
            <a:off x="4657421" y="5290173"/>
            <a:ext cx="649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 expect 14.5 insects with spray 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7B4D3A6-0AE8-583E-2D65-9833D94BE77F}"/>
              </a:ext>
            </a:extLst>
          </p:cNvPr>
          <p:cNvSpPr txBox="1"/>
          <p:nvPr/>
        </p:nvSpPr>
        <p:spPr>
          <a:xfrm>
            <a:off x="4657421" y="6238928"/>
            <a:ext cx="6496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Can get predictions on count scale directly using</a:t>
            </a: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predict(model, type = “response”)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D9EFB32-CB1F-3A00-EFBC-46ADEB896B7D}"/>
              </a:ext>
            </a:extLst>
          </p:cNvPr>
          <p:cNvSpPr txBox="1"/>
          <p:nvPr/>
        </p:nvSpPr>
        <p:spPr>
          <a:xfrm>
            <a:off x="4657421" y="5626051"/>
            <a:ext cx="6496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Expect spray E to give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exp(1.25) </a:t>
            </a:r>
            <a:r>
              <a:rPr lang="en-US" dirty="0"/>
              <a:t>= 3.5</a:t>
            </a:r>
          </a:p>
          <a:p>
            <a:pPr lvl="2"/>
            <a:r>
              <a:rPr lang="en-US" dirty="0"/>
              <a:t>( or 14.5 * 0.24 = 3.5 )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176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27B9D-8079-57DE-C1DC-5A16B5FFD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D8305CE0-C151-1C79-2754-F30EBA3E001E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AC8212-6B87-405D-AB18-55814E7A5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DC52ED4-4315-9ACD-41FA-5C5C0D1B78E4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7A40C5-CA71-E3E1-EDAB-0CCD7155A8D0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EC745A2-6CD7-B2C5-830B-EECC14FB6AC7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A82049-FB32-2E10-E91E-2F9BE40CD054}"/>
              </a:ext>
            </a:extLst>
          </p:cNvPr>
          <p:cNvSpPr txBox="1"/>
          <p:nvPr/>
        </p:nvSpPr>
        <p:spPr>
          <a:xfrm>
            <a:off x="117512" y="3093458"/>
            <a:ext cx="8098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 (typical for a 1-way ANOVA)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number of insects depend on spray used? </a:t>
            </a:r>
            <a:r>
              <a:rPr lang="en-US" dirty="0">
                <a:solidFill>
                  <a:srgbClr val="FF0000"/>
                </a:solidFill>
              </a:rPr>
              <a:t>Yes,</a:t>
            </a:r>
            <a:r>
              <a:rPr lang="en-US" dirty="0">
                <a:solidFill>
                  <a:schemeClr val="accent5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&lt; 2.2 x 10</a:t>
            </a:r>
            <a:r>
              <a:rPr lang="en-US" baseline="30000" dirty="0">
                <a:solidFill>
                  <a:srgbClr val="FF0000"/>
                </a:solidFill>
              </a:rPr>
              <a:t>-16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80E796-399D-B054-9128-C49513B54A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281" y="4373456"/>
            <a:ext cx="4030051" cy="245508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236E367-F5DE-05D5-52BF-87ABEDC16438}"/>
              </a:ext>
            </a:extLst>
          </p:cNvPr>
          <p:cNvSpPr/>
          <p:nvPr/>
        </p:nvSpPr>
        <p:spPr>
          <a:xfrm>
            <a:off x="7575504" y="6464654"/>
            <a:ext cx="1076127" cy="25970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485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4BE80-6092-4158-F38F-02F786B8C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D4EDBBE2-FE13-41E5-FEAD-DB664240CD4E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23D41B-BA2A-CA7E-CC33-CE377C898B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5CB8EF2-6AEA-9A15-69F5-6A7FCE00FFA0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350FF5-F6E1-B849-B574-696FB01BC302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13294F6-B330-DFDD-7DF8-B3D1B7D86BE5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E447B1-0017-1B5A-DA53-12AFF315FC27}"/>
              </a:ext>
            </a:extLst>
          </p:cNvPr>
          <p:cNvSpPr txBox="1"/>
          <p:nvPr/>
        </p:nvSpPr>
        <p:spPr>
          <a:xfrm>
            <a:off x="117512" y="3093458"/>
            <a:ext cx="111507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 (typical for a 1-way ANOVA)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number of insects depend on spray used? </a:t>
            </a:r>
            <a:r>
              <a:rPr lang="en-US" dirty="0">
                <a:solidFill>
                  <a:srgbClr val="FF0000"/>
                </a:solidFill>
              </a:rPr>
              <a:t>Yes,</a:t>
            </a:r>
            <a:r>
              <a:rPr lang="en-US" dirty="0">
                <a:solidFill>
                  <a:schemeClr val="accent5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&lt; 2.2 x 10</a:t>
            </a:r>
            <a:r>
              <a:rPr lang="en-US" baseline="30000" dirty="0">
                <a:solidFill>
                  <a:srgbClr val="FF0000"/>
                </a:solidFill>
              </a:rPr>
              <a:t>-16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insect count change with spray used? </a:t>
            </a:r>
            <a:r>
              <a:rPr lang="en-US" dirty="0">
                <a:solidFill>
                  <a:srgbClr val="FF0000"/>
                </a:solidFill>
              </a:rPr>
              <a:t>Spray E cuts insects to 24% of that in A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461A03E-CDA2-5557-C133-4E4C936877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1436" y="4460752"/>
            <a:ext cx="7510564" cy="82004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BB11AB4-EF4C-0834-43E1-32D7011A9B27}"/>
              </a:ext>
            </a:extLst>
          </p:cNvPr>
          <p:cNvSpPr/>
          <p:nvPr/>
        </p:nvSpPr>
        <p:spPr>
          <a:xfrm>
            <a:off x="9834000" y="4976982"/>
            <a:ext cx="1076127" cy="25970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505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73EB7-66CE-6A06-B726-3C2368846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3210E876-FE90-39B4-1D5B-16FCCF2F97FA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D1E5BD-EDC8-279F-3492-E2D2C624C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C21F19D-EFEF-7887-D8B4-326841CF3EEC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F32000-11FD-4594-FB54-449E787476D5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88BEA37-B417-914F-7893-F5F5670F4DD5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8402A5-6464-B199-53C3-88E6F2B73EDB}"/>
              </a:ext>
            </a:extLst>
          </p:cNvPr>
          <p:cNvSpPr txBox="1"/>
          <p:nvPr/>
        </p:nvSpPr>
        <p:spPr>
          <a:xfrm>
            <a:off x="117512" y="3093458"/>
            <a:ext cx="12074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 (typical for a 1-way ANOVA)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number of insects depend on spray used? </a:t>
            </a:r>
            <a:r>
              <a:rPr lang="en-US" dirty="0">
                <a:solidFill>
                  <a:srgbClr val="FF0000"/>
                </a:solidFill>
              </a:rPr>
              <a:t>Yes,</a:t>
            </a:r>
            <a:r>
              <a:rPr lang="en-US" dirty="0">
                <a:solidFill>
                  <a:schemeClr val="accent5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&lt; 2.2 x 10</a:t>
            </a:r>
            <a:r>
              <a:rPr lang="en-US" baseline="30000" dirty="0">
                <a:solidFill>
                  <a:srgbClr val="FF0000"/>
                </a:solidFill>
              </a:rPr>
              <a:t>-16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insect count change with spray used ? </a:t>
            </a:r>
            <a:r>
              <a:rPr lang="en-US" dirty="0">
                <a:solidFill>
                  <a:srgbClr val="FF0000"/>
                </a:solidFill>
              </a:rPr>
              <a:t>Spray E cuts insects to 24% of that in A</a:t>
            </a:r>
            <a:endParaRPr lang="en-US" dirty="0">
              <a:solidFill>
                <a:schemeClr val="accent5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expected count for spray A? </a:t>
            </a:r>
            <a:r>
              <a:rPr lang="en-US" dirty="0">
                <a:solidFill>
                  <a:srgbClr val="FF0000"/>
                </a:solidFill>
              </a:rPr>
              <a:t>14.5 insects (can only count integers, but this is the expected average)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FB8C67-B9C8-81A2-3D60-C97403EB85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1436" y="4460752"/>
            <a:ext cx="7510564" cy="82004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4A0164F-8E84-D43A-0888-56AE592C5A05}"/>
              </a:ext>
            </a:extLst>
          </p:cNvPr>
          <p:cNvSpPr/>
          <p:nvPr/>
        </p:nvSpPr>
        <p:spPr>
          <a:xfrm>
            <a:off x="4811834" y="4989973"/>
            <a:ext cx="1124732" cy="27675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725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117A8-6127-AF1F-BB83-53593FB47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C47FB15A-E9DF-AE63-4721-894ECD5F1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5968" y="4723266"/>
            <a:ext cx="2895801" cy="19951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7853027-00C9-1815-0535-81247DC3EFCC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71D6DE-270F-3ED5-7E03-C17DD87883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C84BF4A-9AE2-421C-8392-4AC583823007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F04002C-89B7-29FB-0A4B-9CF62704F2BD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4D900A-474C-27CA-BC46-58AB188B71FF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AFC295-6CA3-6933-0DBA-D3242C5FADE8}"/>
              </a:ext>
            </a:extLst>
          </p:cNvPr>
          <p:cNvSpPr txBox="1"/>
          <p:nvPr/>
        </p:nvSpPr>
        <p:spPr>
          <a:xfrm>
            <a:off x="117511" y="3093458"/>
            <a:ext cx="122901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 (typical for a 1-way ANOVA)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number of insects depend on spray used? </a:t>
            </a:r>
            <a:r>
              <a:rPr lang="en-US" dirty="0">
                <a:solidFill>
                  <a:srgbClr val="FF0000"/>
                </a:solidFill>
              </a:rPr>
              <a:t>Yes,</a:t>
            </a:r>
            <a:r>
              <a:rPr lang="en-US" dirty="0">
                <a:solidFill>
                  <a:schemeClr val="accent5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&lt; 2.2 x 10</a:t>
            </a:r>
            <a:r>
              <a:rPr lang="en-US" baseline="30000" dirty="0">
                <a:solidFill>
                  <a:srgbClr val="FF0000"/>
                </a:solidFill>
              </a:rPr>
              <a:t>-16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insect count change with spray used ? </a:t>
            </a:r>
            <a:r>
              <a:rPr lang="en-US" dirty="0">
                <a:solidFill>
                  <a:srgbClr val="FF0000"/>
                </a:solidFill>
              </a:rPr>
              <a:t>Spray E cuts insects to 24% of that in A</a:t>
            </a:r>
            <a:endParaRPr lang="en-US" dirty="0">
              <a:solidFill>
                <a:schemeClr val="accent5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expected count for spray A? </a:t>
            </a:r>
            <a:r>
              <a:rPr lang="en-US" dirty="0">
                <a:solidFill>
                  <a:srgbClr val="FF0000"/>
                </a:solidFill>
              </a:rPr>
              <a:t>14.5 insects (can only count integers, but this is the expected average)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sure are we of the answers? </a:t>
            </a:r>
            <a:r>
              <a:rPr lang="en-US" dirty="0"/>
              <a:t>SE and CI on the link scale so CI is exp(2.5) – exp(2.8) i.e. </a:t>
            </a:r>
            <a:r>
              <a:rPr lang="en-US" dirty="0">
                <a:solidFill>
                  <a:srgbClr val="FF0000"/>
                </a:solidFill>
              </a:rPr>
              <a:t>14.5 (12.5 – 16.8 95% CI)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2BC1E82-41E1-EC2C-AC88-12968A5B15E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4544" r="23327" b="41398"/>
          <a:stretch>
            <a:fillRect/>
          </a:stretch>
        </p:blipFill>
        <p:spPr>
          <a:xfrm>
            <a:off x="266688" y="4793401"/>
            <a:ext cx="4611103" cy="176302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01AD5B9-8E84-4426-EED9-1BB777506FC7}"/>
              </a:ext>
            </a:extLst>
          </p:cNvPr>
          <p:cNvSpPr/>
          <p:nvPr/>
        </p:nvSpPr>
        <p:spPr>
          <a:xfrm>
            <a:off x="2129904" y="5006347"/>
            <a:ext cx="936853" cy="44556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7C1FEA-C012-3EAB-952F-2ABE124E156A}"/>
              </a:ext>
            </a:extLst>
          </p:cNvPr>
          <p:cNvSpPr/>
          <p:nvPr/>
        </p:nvSpPr>
        <p:spPr>
          <a:xfrm>
            <a:off x="7765968" y="5527574"/>
            <a:ext cx="2718847" cy="20598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661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945CC-7E66-5D03-DF62-D129D997A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9945B063-3ED3-D03B-A33A-4988A7260094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8F0DC3-F7BB-D906-080B-79AAD6ACC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B8B8E5E-6D83-E5EC-7913-F7AB474B7D66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B226C2C-3B72-6978-B85E-AACAA7BD6C07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ED7E07D-F1B3-1668-ABAF-22A8A4028EA8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816387-6B5A-6A03-09B5-6AC9B54318CB}"/>
              </a:ext>
            </a:extLst>
          </p:cNvPr>
          <p:cNvSpPr txBox="1"/>
          <p:nvPr/>
        </p:nvSpPr>
        <p:spPr>
          <a:xfrm>
            <a:off x="117511" y="3093458"/>
            <a:ext cx="122901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 (typical for a 1-way ANOVA)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number of insects depend on spray used? </a:t>
            </a:r>
            <a:r>
              <a:rPr lang="en-US" dirty="0">
                <a:solidFill>
                  <a:srgbClr val="FF0000"/>
                </a:solidFill>
              </a:rPr>
              <a:t>Yes,</a:t>
            </a:r>
            <a:r>
              <a:rPr lang="en-US" dirty="0">
                <a:solidFill>
                  <a:schemeClr val="accent5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&lt; 2.2 x 10</a:t>
            </a:r>
            <a:r>
              <a:rPr lang="en-US" baseline="30000" dirty="0">
                <a:solidFill>
                  <a:srgbClr val="FF0000"/>
                </a:solidFill>
              </a:rPr>
              <a:t>-16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insect count change with spray used ? </a:t>
            </a:r>
            <a:r>
              <a:rPr lang="en-US" dirty="0">
                <a:solidFill>
                  <a:srgbClr val="FF0000"/>
                </a:solidFill>
              </a:rPr>
              <a:t>Spray E cuts insects to 24% of that in A</a:t>
            </a:r>
            <a:endParaRPr lang="en-US" dirty="0">
              <a:solidFill>
                <a:schemeClr val="accent5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expected count for spray A? </a:t>
            </a:r>
            <a:r>
              <a:rPr lang="en-US" dirty="0">
                <a:solidFill>
                  <a:srgbClr val="FF0000"/>
                </a:solidFill>
              </a:rPr>
              <a:t>14.5 insects (can only count integers, but this is the expected average)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sure are we of the answers? </a:t>
            </a:r>
            <a:r>
              <a:rPr lang="en-US" dirty="0"/>
              <a:t>SE and CI on the link scale so CI is exp(2.5) – exp(2.8) i.e. </a:t>
            </a:r>
            <a:r>
              <a:rPr lang="en-US" dirty="0">
                <a:solidFill>
                  <a:srgbClr val="FF0000"/>
                </a:solidFill>
              </a:rPr>
              <a:t>14.5 (12.5 – 16.8 95% CI)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7CCA7F-E921-EF77-8DDA-290FB98A37DF}"/>
              </a:ext>
            </a:extLst>
          </p:cNvPr>
          <p:cNvSpPr txBox="1"/>
          <p:nvPr/>
        </p:nvSpPr>
        <p:spPr>
          <a:xfrm>
            <a:off x="117511" y="4815844"/>
            <a:ext cx="5171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Take the very similar approach to other families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e.g. binomial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874223-D831-47EE-B2DD-14B0A96B2974}"/>
              </a:ext>
            </a:extLst>
          </p:cNvPr>
          <p:cNvSpPr txBox="1"/>
          <p:nvPr/>
        </p:nvSpPr>
        <p:spPr>
          <a:xfrm>
            <a:off x="117511" y="5494116"/>
            <a:ext cx="4243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But what if checks fail?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(as they did, marginally, here)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9B4C37-0C49-DF44-E3D5-EEA3A9C60F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8811" y="5269583"/>
            <a:ext cx="2631729" cy="157903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7F12C59-EBB4-CECE-2DBD-EF88C0D1E3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5968" y="4723266"/>
            <a:ext cx="2895801" cy="19951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84EBB61-4C15-F2E8-914A-8A1BFCE9A559}"/>
              </a:ext>
            </a:extLst>
          </p:cNvPr>
          <p:cNvSpPr/>
          <p:nvPr/>
        </p:nvSpPr>
        <p:spPr>
          <a:xfrm>
            <a:off x="7765968" y="5527574"/>
            <a:ext cx="2718847" cy="20598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368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65B5D-5F99-6123-8D68-F5BD368F8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7A2176F-9075-ECA2-FB10-097341F64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588594"/>
            <a:ext cx="4716000" cy="31440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FDE7B1B-2097-5BEE-2FF8-D73B2F8D744D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50EAD8-526C-5874-5BB3-C316B10C8F9B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AE8849-74FF-10FD-2387-C7FB084C3529}"/>
              </a:ext>
            </a:extLst>
          </p:cNvPr>
          <p:cNvSpPr txBox="1"/>
          <p:nvPr/>
        </p:nvSpPr>
        <p:spPr>
          <a:xfrm>
            <a:off x="0" y="817718"/>
            <a:ext cx="4243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But what if checks fail?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(as they did, marginally, here)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4A457A-CC9B-CFCC-3CDF-1B1A2CCCD8E1}"/>
              </a:ext>
            </a:extLst>
          </p:cNvPr>
          <p:cNvSpPr txBox="1"/>
          <p:nvPr/>
        </p:nvSpPr>
        <p:spPr>
          <a:xfrm>
            <a:off x="0" y="1543940"/>
            <a:ext cx="747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Think again what your model knows about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Is there something missing?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Known explanatory variables (covariates) that aren’t modelled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923FAE-795A-08F1-54AD-1846642A1BEB}"/>
              </a:ext>
            </a:extLst>
          </p:cNvPr>
          <p:cNvSpPr txBox="1"/>
          <p:nvPr/>
        </p:nvSpPr>
        <p:spPr>
          <a:xfrm>
            <a:off x="0" y="2547161"/>
            <a:ext cx="8567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Possibilities here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Different insect species have different sensitivity (aphids versus moths)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Some fields are windier than others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Some fields are closer to insect-rich habitats than others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38EB19C-8C52-BBAB-D1AA-B9F1F4D63166}"/>
              </a:ext>
            </a:extLst>
          </p:cNvPr>
          <p:cNvSpPr txBox="1"/>
          <p:nvPr/>
        </p:nvSpPr>
        <p:spPr>
          <a:xfrm>
            <a:off x="0" y="3827381"/>
            <a:ext cx="6293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Adding in such covariates likely to deal with over-dispersion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8D6FC9-EF67-0FBF-38E8-FE3682A05425}"/>
              </a:ext>
            </a:extLst>
          </p:cNvPr>
          <p:cNvSpPr txBox="1"/>
          <p:nvPr/>
        </p:nvSpPr>
        <p:spPr>
          <a:xfrm>
            <a:off x="0" y="4276604"/>
            <a:ext cx="114982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Under-dispersion rarer – could be something problematic with the experiment (non-independence, confounding)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All the fields with one spray were either close or far away from a source of insects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96F206-2F6C-A45F-D1F5-339C509AC05C}"/>
              </a:ext>
            </a:extLst>
          </p:cNvPr>
          <p:cNvSpPr txBox="1"/>
          <p:nvPr/>
        </p:nvSpPr>
        <p:spPr>
          <a:xfrm>
            <a:off x="0" y="5002826"/>
            <a:ext cx="7886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Only</a:t>
            </a:r>
            <a:r>
              <a:rPr lang="en-US" dirty="0"/>
              <a:t> when done your best with the model and it’s </a:t>
            </a:r>
            <a:r>
              <a:rPr lang="en-US" i="1" dirty="0"/>
              <a:t>still</a:t>
            </a:r>
            <a:r>
              <a:rPr lang="en-US" dirty="0"/>
              <a:t> over/under dispersed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Fit an extra parameter to account for it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8C9C65-EA21-E7BD-CD2C-18826C368286}"/>
              </a:ext>
            </a:extLst>
          </p:cNvPr>
          <p:cNvSpPr txBox="1"/>
          <p:nvPr/>
        </p:nvSpPr>
        <p:spPr>
          <a:xfrm>
            <a:off x="0" y="5729049"/>
            <a:ext cx="30912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Various options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family = </a:t>
            </a:r>
            <a:r>
              <a:rPr lang="en-US" dirty="0" err="1">
                <a:solidFill>
                  <a:schemeClr val="accent6"/>
                </a:solidFill>
              </a:rPr>
              <a:t>quasipoisson</a:t>
            </a:r>
            <a:endParaRPr lang="en-US" dirty="0">
              <a:solidFill>
                <a:schemeClr val="accent6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Negative binomial</a:t>
            </a:r>
          </a:p>
        </p:txBody>
      </p:sp>
    </p:spTree>
    <p:extLst>
      <p:ext uri="{BB962C8B-B14F-4D97-AF65-F5344CB8AC3E}">
        <p14:creationId xmlns:p14="http://schemas.microsoft.com/office/powerpoint/2010/main" val="12659550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2" grpId="0"/>
      <p:bldP spid="13" grpId="0"/>
      <p:bldP spid="14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9353C-A7DE-CA7D-5889-3088A4B9D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54B12E-B135-1609-56B2-82EC46DE6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588594"/>
            <a:ext cx="4716000" cy="31440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BDEA087-71BE-3EB3-19EA-EB8AE11B4D13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8FDAA8D-0075-4658-0D8B-7B8295E267D9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0FAC97-AB6C-BAC3-1C34-AB34A0F8D0F3}"/>
              </a:ext>
            </a:extLst>
          </p:cNvPr>
          <p:cNvSpPr txBox="1"/>
          <p:nvPr/>
        </p:nvSpPr>
        <p:spPr>
          <a:xfrm>
            <a:off x="283479" y="1048551"/>
            <a:ext cx="30912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Various options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family = </a:t>
            </a:r>
            <a:r>
              <a:rPr lang="en-US" dirty="0" err="1">
                <a:solidFill>
                  <a:schemeClr val="accent6"/>
                </a:solidFill>
              </a:rPr>
              <a:t>quasipoisson</a:t>
            </a:r>
            <a:endParaRPr lang="en-US" dirty="0">
              <a:solidFill>
                <a:schemeClr val="accent6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Negative binomial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8D6EE9-B50B-102C-87B2-08369C2330C2}"/>
              </a:ext>
            </a:extLst>
          </p:cNvPr>
          <p:cNvSpPr txBox="1"/>
          <p:nvPr/>
        </p:nvSpPr>
        <p:spPr>
          <a:xfrm>
            <a:off x="0" y="2019524"/>
            <a:ext cx="5423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spray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family =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poisson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”)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D05F89-97BB-F8F7-8788-6CDF67B86A68}"/>
              </a:ext>
            </a:extLst>
          </p:cNvPr>
          <p:cNvSpPr txBox="1"/>
          <p:nvPr/>
        </p:nvSpPr>
        <p:spPr>
          <a:xfrm>
            <a:off x="0" y="2344645"/>
            <a:ext cx="6112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spray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family =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quasipoisson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”)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D6F54AF-FC44-8E90-6059-4CC01229289F}"/>
              </a:ext>
            </a:extLst>
          </p:cNvPr>
          <p:cNvGrpSpPr/>
          <p:nvPr/>
        </p:nvGrpSpPr>
        <p:grpSpPr>
          <a:xfrm>
            <a:off x="1" y="3273655"/>
            <a:ext cx="8756565" cy="3608452"/>
            <a:chOff x="1" y="3273655"/>
            <a:chExt cx="8756565" cy="3608452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97C9298C-673B-19A4-DC66-2C47EABD15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" y="3273655"/>
              <a:ext cx="4192172" cy="3608452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D5C357C-A8FC-3A4E-9A10-41A59D36C1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76581" y="3273655"/>
              <a:ext cx="4479985" cy="3608452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A7A4E1B-7059-0411-3997-F2A03FA70DD3}"/>
              </a:ext>
            </a:extLst>
          </p:cNvPr>
          <p:cNvSpPr txBox="1"/>
          <p:nvPr/>
        </p:nvSpPr>
        <p:spPr>
          <a:xfrm>
            <a:off x="0" y="2904323"/>
            <a:ext cx="2572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Very similar outcome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36FFA29-3D72-E3D7-12FA-31D2F14DFF4D}"/>
              </a:ext>
            </a:extLst>
          </p:cNvPr>
          <p:cNvSpPr/>
          <p:nvPr/>
        </p:nvSpPr>
        <p:spPr>
          <a:xfrm>
            <a:off x="-14067" y="5709733"/>
            <a:ext cx="8412480" cy="25497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47EDE10-8DBA-BD60-4F5F-F56A7B212241}"/>
              </a:ext>
            </a:extLst>
          </p:cNvPr>
          <p:cNvGrpSpPr/>
          <p:nvPr/>
        </p:nvGrpSpPr>
        <p:grpSpPr>
          <a:xfrm>
            <a:off x="1271957" y="4289388"/>
            <a:ext cx="4974097" cy="1095223"/>
            <a:chOff x="1271957" y="4289388"/>
            <a:chExt cx="4974097" cy="109522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BF6BE3C-EDBA-4C1B-F4D4-EA16C315C069}"/>
                </a:ext>
              </a:extLst>
            </p:cNvPr>
            <p:cNvSpPr/>
            <p:nvPr/>
          </p:nvSpPr>
          <p:spPr>
            <a:xfrm>
              <a:off x="5561713" y="4289388"/>
              <a:ext cx="684341" cy="1095223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55DE84B-CF05-9AD5-10F8-9FC6ECBA800C}"/>
                </a:ext>
              </a:extLst>
            </p:cNvPr>
            <p:cNvSpPr/>
            <p:nvPr/>
          </p:nvSpPr>
          <p:spPr>
            <a:xfrm>
              <a:off x="1271957" y="4289388"/>
              <a:ext cx="684341" cy="1095223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6D8BBDB-FB31-844C-B7BF-59F17BCA9AC2}"/>
              </a:ext>
            </a:extLst>
          </p:cNvPr>
          <p:cNvSpPr/>
          <p:nvPr/>
        </p:nvSpPr>
        <p:spPr>
          <a:xfrm>
            <a:off x="-14067" y="6289825"/>
            <a:ext cx="4839285" cy="25497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28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1BE68-3F2C-32C2-59B9-DD3E888E9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3039DC4-2312-EDF5-84A7-62B2D2B46506}"/>
              </a:ext>
            </a:extLst>
          </p:cNvPr>
          <p:cNvSpPr txBox="1"/>
          <p:nvPr/>
        </p:nvSpPr>
        <p:spPr>
          <a:xfrm>
            <a:off x="117512" y="662090"/>
            <a:ext cx="7648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considered different kinds of explanatory variable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Numeric, categorical, fixed, random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248C53-F952-1F47-8EAD-D04BCF48F12E}"/>
              </a:ext>
            </a:extLst>
          </p:cNvPr>
          <p:cNvSpPr txBox="1"/>
          <p:nvPr/>
        </p:nvSpPr>
        <p:spPr>
          <a:xfrm>
            <a:off x="117512" y="1297314"/>
            <a:ext cx="78793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silently assumed things about the response variable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Numeric, continuous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Normally distributed (have at least checked that one)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BE50DB3-D29B-5983-2976-854EC0133E06}"/>
              </a:ext>
            </a:extLst>
          </p:cNvPr>
          <p:cNvSpPr txBox="1"/>
          <p:nvPr/>
        </p:nvSpPr>
        <p:spPr>
          <a:xfrm>
            <a:off x="3374774" y="29456"/>
            <a:ext cx="5442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Types of response variable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39516E7-FF99-96BA-A10D-6CAFEF1DE2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53863"/>
            <a:ext cx="4716000" cy="3144000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3823E6C3-73F7-A51E-66E3-4897204FBC89}"/>
              </a:ext>
            </a:extLst>
          </p:cNvPr>
          <p:cNvSpPr txBox="1"/>
          <p:nvPr/>
        </p:nvSpPr>
        <p:spPr>
          <a:xfrm>
            <a:off x="117512" y="2209537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pigeons in my garden?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pigeons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(e.g. 2)</a:t>
            </a:r>
          </a:p>
        </p:txBody>
      </p:sp>
    </p:spTree>
    <p:extLst>
      <p:ext uri="{BB962C8B-B14F-4D97-AF65-F5344CB8AC3E}">
        <p14:creationId xmlns:p14="http://schemas.microsoft.com/office/powerpoint/2010/main" val="31567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7CCB8-8756-EC0D-79E1-D2D87FFC4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>
            <a:extLst>
              <a:ext uri="{FF2B5EF4-FFF2-40B4-BE49-F238E27FC236}">
                <a16:creationId xmlns:a16="http://schemas.microsoft.com/office/drawing/2014/main" id="{86355F9D-6D2B-3436-48B7-683E414CAC3B}"/>
              </a:ext>
            </a:extLst>
          </p:cNvPr>
          <p:cNvSpPr txBox="1"/>
          <p:nvPr/>
        </p:nvSpPr>
        <p:spPr>
          <a:xfrm>
            <a:off x="117512" y="665862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pigeons in my garden?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pigeons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(e.g. 2)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3D4D17-77FC-3AF8-161E-594673AB576E}"/>
              </a:ext>
            </a:extLst>
          </p:cNvPr>
          <p:cNvSpPr txBox="1"/>
          <p:nvPr/>
        </p:nvSpPr>
        <p:spPr>
          <a:xfrm>
            <a:off x="3374774" y="29456"/>
            <a:ext cx="5442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Types of response variable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B213F604-434B-ADF8-19BE-A157A064D9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53863"/>
            <a:ext cx="4716000" cy="3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3613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FCD6E-CB89-1050-D9A6-45A570E69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157E9BF2-21DC-3AD1-B105-8A93536EF4FF}"/>
              </a:ext>
            </a:extLst>
          </p:cNvPr>
          <p:cNvSpPr txBox="1"/>
          <p:nvPr/>
        </p:nvSpPr>
        <p:spPr>
          <a:xfrm>
            <a:off x="3374774" y="29456"/>
            <a:ext cx="5442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Types of response variable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DB65514-8D54-2D2B-4D5B-6953B432EE34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C36025-C170-528F-0733-1EFA614F6DC1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5D321FE-7440-F8BD-3830-78C2C18F9F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1B42FF7-976A-0BD9-60E3-A2256E99CBAE}"/>
              </a:ext>
            </a:extLst>
          </p:cNvPr>
          <p:cNvSpPr txBox="1"/>
          <p:nvPr/>
        </p:nvSpPr>
        <p:spPr>
          <a:xfrm>
            <a:off x="7351230" y="3647456"/>
            <a:ext cx="49655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Beall, G. </a:t>
            </a:r>
            <a:r>
              <a:rPr lang="en-GB" b="1" dirty="0"/>
              <a:t>The Transformation of Data from Entomological Field Experiments so that the Analysis of Variance Becomes Applicable</a:t>
            </a:r>
            <a:r>
              <a:rPr lang="en-GB" dirty="0"/>
              <a:t>. </a:t>
            </a:r>
            <a:r>
              <a:rPr lang="en-GB" i="1" dirty="0" err="1"/>
              <a:t>Biometrika</a:t>
            </a:r>
            <a:r>
              <a:rPr lang="en-GB" dirty="0"/>
              <a:t> 32 (1942). 10.2307/2332128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2A35A5-E627-4CC6-22F2-52D35EADDBE0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</p:spTree>
    <p:extLst>
      <p:ext uri="{BB962C8B-B14F-4D97-AF65-F5344CB8AC3E}">
        <p14:creationId xmlns:p14="http://schemas.microsoft.com/office/powerpoint/2010/main" val="235965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C7AC5-4FA8-5CCF-AF42-0F4012BA5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26811E10-82B4-3733-19F2-D4B018C3E45B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466760-9FCC-67B1-9B88-D5BE9509D1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902AA12-3128-424E-A944-95932E0B83C3}"/>
              </a:ext>
            </a:extLst>
          </p:cNvPr>
          <p:cNvSpPr txBox="1"/>
          <p:nvPr/>
        </p:nvSpPr>
        <p:spPr>
          <a:xfrm>
            <a:off x="111701" y="3425984"/>
            <a:ext cx="68495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 (typical for a 1-way ANOVA)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number of insects depend on spray used?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insect count change with spray used?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expected count for spray A?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sure are we of the answers?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1B8571-811B-A93C-D499-15B7BF906869}"/>
              </a:ext>
            </a:extLst>
          </p:cNvPr>
          <p:cNvSpPr txBox="1"/>
          <p:nvPr/>
        </p:nvSpPr>
        <p:spPr>
          <a:xfrm>
            <a:off x="111701" y="5356686"/>
            <a:ext cx="9834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model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spray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family =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poisson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”, data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InsectSprays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E0C6DD-FA20-FD0E-5006-34DCABF0CC25}"/>
              </a:ext>
            </a:extLst>
          </p:cNvPr>
          <p:cNvSpPr txBox="1"/>
          <p:nvPr/>
        </p:nvSpPr>
        <p:spPr>
          <a:xfrm>
            <a:off x="111701" y="5826578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summary(model)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400F90-E846-1B6F-1435-FC151EAA4588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BD7EA6-0B09-D83D-0C04-DAAC45205B63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1EEEF2D-6345-454E-16A5-8716A534BCCB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</p:spTree>
    <p:extLst>
      <p:ext uri="{BB962C8B-B14F-4D97-AF65-F5344CB8AC3E}">
        <p14:creationId xmlns:p14="http://schemas.microsoft.com/office/powerpoint/2010/main" val="5527585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5C630-E9E1-31D1-255B-C596BAB01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9830E3E6-49FA-910C-B1D8-1436F5E8B789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Generalised</a:t>
            </a:r>
            <a:r>
              <a:rPr lang="en-US" sz="3600" dirty="0"/>
              <a:t> linear models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37E637-B4D9-A519-5818-EB450AA5D5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C664226B-F456-CA58-B65C-22A3A566D993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40FBBA0-5EF6-0487-1404-37DE86CFC7CC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FC953F1-714B-4919-963A-8F79237ED1B7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B44EE8-5112-9E5E-36A2-BCB3D87C88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93458"/>
            <a:ext cx="4401519" cy="378864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F06CF25-A994-5141-45DD-9992A9ABD779}"/>
              </a:ext>
            </a:extLst>
          </p:cNvPr>
          <p:cNvSpPr/>
          <p:nvPr/>
        </p:nvSpPr>
        <p:spPr>
          <a:xfrm>
            <a:off x="0" y="5648960"/>
            <a:ext cx="3609474" cy="6876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080A3E-4226-4447-264C-FD50F2BE630C}"/>
              </a:ext>
            </a:extLst>
          </p:cNvPr>
          <p:cNvSpPr txBox="1"/>
          <p:nvPr/>
        </p:nvSpPr>
        <p:spPr>
          <a:xfrm>
            <a:off x="5529519" y="3543881"/>
            <a:ext cx="2627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Check residual deviance</a:t>
            </a:r>
          </a:p>
        </p:txBody>
      </p:sp>
    </p:spTree>
    <p:extLst>
      <p:ext uri="{BB962C8B-B14F-4D97-AF65-F5344CB8AC3E}">
        <p14:creationId xmlns:p14="http://schemas.microsoft.com/office/powerpoint/2010/main" val="27152308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460B5-3EDE-8C3A-529C-31B586711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6DFA337F-0F8B-033A-AA9B-7DC83B631D7E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3F05D2-8760-8642-3531-D60323EA31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940E944-3B73-C358-0EC2-6DFAED37A6CD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5A4D3E8-7C67-8D00-4C34-DBAB0F9A2BA1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1D57650-D78E-DEE9-9C09-3BDE91789892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BF4776-7557-9CC1-2DFF-8438FAA1B05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8943" r="18517" b="15118"/>
          <a:stretch>
            <a:fillRect/>
          </a:stretch>
        </p:blipFill>
        <p:spPr>
          <a:xfrm>
            <a:off x="45667" y="3126332"/>
            <a:ext cx="5483852" cy="9233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F0AE677-D392-5386-8A28-06CF60996838}"/>
              </a:ext>
            </a:extLst>
          </p:cNvPr>
          <p:cNvSpPr txBox="1"/>
          <p:nvPr/>
        </p:nvSpPr>
        <p:spPr>
          <a:xfrm>
            <a:off x="5529519" y="3543881"/>
            <a:ext cx="2627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Check residual deviance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F42076-DC11-A69E-DE0E-6D2C9B1FFD29}"/>
              </a:ext>
            </a:extLst>
          </p:cNvPr>
          <p:cNvSpPr txBox="1"/>
          <p:nvPr/>
        </p:nvSpPr>
        <p:spPr>
          <a:xfrm>
            <a:off x="4408972" y="4228169"/>
            <a:ext cx="77830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 these purposes ‘</a:t>
            </a:r>
            <a:r>
              <a:rPr lang="en-US" b="1" dirty="0"/>
              <a:t>deviance</a:t>
            </a:r>
            <a:r>
              <a:rPr lang="en-US" dirty="0"/>
              <a:t>’ means pretty much the same as ‘</a:t>
            </a:r>
            <a:r>
              <a:rPr lang="en-US" b="1" dirty="0"/>
              <a:t>variance</a:t>
            </a:r>
            <a:r>
              <a:rPr lang="en-US" dirty="0"/>
              <a:t>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Expect the residuals to have a Poisson distribution where mean = variance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 expect </a:t>
            </a:r>
            <a:r>
              <a:rPr lang="en-US" b="1" dirty="0"/>
              <a:t>residual deviance </a:t>
            </a:r>
            <a:r>
              <a:rPr lang="en-US" dirty="0"/>
              <a:t>to equal the residual degrees of freedom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Dispersion parameter </a:t>
            </a:r>
            <a:r>
              <a:rPr lang="en-US" dirty="0"/>
              <a:t>is just the ratio residual deviance / residual </a:t>
            </a:r>
            <a:r>
              <a:rPr lang="en-US" dirty="0" err="1"/>
              <a:t>df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i.e. dispersion parameter here is 98/66 = 1.5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0AE5BD-10C5-7272-3E2B-CA2D5619E6A2}"/>
              </a:ext>
            </a:extLst>
          </p:cNvPr>
          <p:cNvSpPr txBox="1"/>
          <p:nvPr/>
        </p:nvSpPr>
        <p:spPr>
          <a:xfrm>
            <a:off x="117512" y="4176863"/>
            <a:ext cx="2867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Moderate </a:t>
            </a:r>
            <a:r>
              <a:rPr lang="en-US" b="1" dirty="0"/>
              <a:t>over-dispersion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8C5737-C0AB-C791-BD55-0EB193F62246}"/>
              </a:ext>
            </a:extLst>
          </p:cNvPr>
          <p:cNvGrpSpPr/>
          <p:nvPr/>
        </p:nvGrpSpPr>
        <p:grpSpPr>
          <a:xfrm>
            <a:off x="117512" y="4597501"/>
            <a:ext cx="3534911" cy="1091559"/>
            <a:chOff x="117512" y="4597501"/>
            <a:chExt cx="3534911" cy="109155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23A2B2C-D920-1A66-50BF-DDF106559695}"/>
                </a:ext>
              </a:extLst>
            </p:cNvPr>
            <p:cNvSpPr txBox="1"/>
            <p:nvPr/>
          </p:nvSpPr>
          <p:spPr>
            <a:xfrm>
              <a:off x="117512" y="4597501"/>
              <a:ext cx="18451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library(</a:t>
              </a:r>
              <a:r>
                <a:rPr lang="en-US" dirty="0" err="1"/>
                <a:t>DHARMa</a:t>
              </a:r>
              <a:r>
                <a:rPr lang="en-US" dirty="0"/>
                <a:t>)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04C33D6-F993-0F7B-A2B9-45D49BBE202C}"/>
                </a:ext>
              </a:extLst>
            </p:cNvPr>
            <p:cNvSpPr txBox="1"/>
            <p:nvPr/>
          </p:nvSpPr>
          <p:spPr>
            <a:xfrm>
              <a:off x="528939" y="5042729"/>
              <a:ext cx="312348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Use to test over-dispersion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Use for diagnostics plots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53338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F3C70-E9C6-AE54-F7AF-C04028C1F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0E7864C8-3FBB-28B1-94DE-D3C088F61F5D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ACA192-9A9C-8043-74CC-F68BA942BB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B27070D-57A2-A022-E72A-1F558B16B79A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D678CE6-3D06-6F31-5651-E5F27FE6C84F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6BBA28-9A22-F351-D78F-B2E408D83F33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0A1124-BE17-B2CE-E541-79C49998A13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8943" r="18517" b="15118"/>
          <a:stretch>
            <a:fillRect/>
          </a:stretch>
        </p:blipFill>
        <p:spPr>
          <a:xfrm>
            <a:off x="45667" y="3126332"/>
            <a:ext cx="5483852" cy="9233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42ABAA0-6BBC-DD40-70F3-0D22DE31CF8B}"/>
              </a:ext>
            </a:extLst>
          </p:cNvPr>
          <p:cNvSpPr txBox="1"/>
          <p:nvPr/>
        </p:nvSpPr>
        <p:spPr>
          <a:xfrm>
            <a:off x="5529519" y="3543881"/>
            <a:ext cx="2627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Check residual deviance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F2D0EF7-1E65-F1F6-84A5-513982CB3DE2}"/>
              </a:ext>
            </a:extLst>
          </p:cNvPr>
          <p:cNvGrpSpPr/>
          <p:nvPr/>
        </p:nvGrpSpPr>
        <p:grpSpPr>
          <a:xfrm>
            <a:off x="117512" y="4597501"/>
            <a:ext cx="3534911" cy="1091559"/>
            <a:chOff x="117512" y="4597501"/>
            <a:chExt cx="3534911" cy="109155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0EC8D26-5921-6001-EAAC-A55DA6DF4C1F}"/>
                </a:ext>
              </a:extLst>
            </p:cNvPr>
            <p:cNvSpPr txBox="1"/>
            <p:nvPr/>
          </p:nvSpPr>
          <p:spPr>
            <a:xfrm>
              <a:off x="117512" y="4597501"/>
              <a:ext cx="18451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library(</a:t>
              </a:r>
              <a:r>
                <a:rPr lang="en-US" dirty="0" err="1"/>
                <a:t>DHARMa</a:t>
              </a:r>
              <a:r>
                <a:rPr lang="en-US" dirty="0"/>
                <a:t>)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9CB3159-7937-A542-B61E-456FE299CDB7}"/>
                </a:ext>
              </a:extLst>
            </p:cNvPr>
            <p:cNvSpPr txBox="1"/>
            <p:nvPr/>
          </p:nvSpPr>
          <p:spPr>
            <a:xfrm>
              <a:off x="528939" y="5042729"/>
              <a:ext cx="312348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Use to test over-dispersion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Use for diagnostics plots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9752F85E-3390-245B-8A26-510BACE93170}"/>
              </a:ext>
            </a:extLst>
          </p:cNvPr>
          <p:cNvSpPr txBox="1"/>
          <p:nvPr/>
        </p:nvSpPr>
        <p:spPr>
          <a:xfrm>
            <a:off x="117512" y="4176863"/>
            <a:ext cx="2867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Moderate </a:t>
            </a:r>
            <a:r>
              <a:rPr lang="en-US" b="1" dirty="0"/>
              <a:t>over-dispersion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9AFCECF-F8FE-D177-0589-642013DC86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9519" y="3941233"/>
            <a:ext cx="4812186" cy="288731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372AEDD-EE9C-8920-2BFE-359F2288367C}"/>
              </a:ext>
            </a:extLst>
          </p:cNvPr>
          <p:cNvSpPr txBox="1"/>
          <p:nvPr/>
        </p:nvSpPr>
        <p:spPr>
          <a:xfrm>
            <a:off x="528939" y="5689060"/>
            <a:ext cx="4708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plot(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simulateResiduals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(model))</a:t>
            </a:r>
          </a:p>
        </p:txBody>
      </p:sp>
    </p:spTree>
    <p:extLst>
      <p:ext uri="{BB962C8B-B14F-4D97-AF65-F5344CB8AC3E}">
        <p14:creationId xmlns:p14="http://schemas.microsoft.com/office/powerpoint/2010/main" val="2761274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E1D76-54D8-7C8F-EF5B-3870E7427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084E44D0-E556-D88E-139A-D35702808C2E}"/>
              </a:ext>
            </a:extLst>
          </p:cNvPr>
          <p:cNvSpPr txBox="1"/>
          <p:nvPr/>
        </p:nvSpPr>
        <p:spPr>
          <a:xfrm>
            <a:off x="3374774" y="29456"/>
            <a:ext cx="5409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Generalized linear models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386870-C2D8-7848-2825-0A3F06FB2E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19072"/>
            <a:ext cx="4716000" cy="3144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CFFBE56B-CF95-1E88-433F-7AC16EB5B499}"/>
              </a:ext>
            </a:extLst>
          </p:cNvPr>
          <p:cNvSpPr txBox="1"/>
          <p:nvPr/>
        </p:nvSpPr>
        <p:spPr>
          <a:xfrm>
            <a:off x="117512" y="655936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insects in a field?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insects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</a:t>
            </a:r>
            <a:r>
              <a:rPr lang="en-US" i="1" dirty="0">
                <a:solidFill>
                  <a:schemeClr val="accent1"/>
                </a:solidFill>
              </a:rPr>
              <a:t>don’t know what it is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2F8D773-6080-5509-ACF8-10B137DCF35F}"/>
              </a:ext>
            </a:extLst>
          </p:cNvPr>
          <p:cNvSpPr txBox="1"/>
          <p:nvPr/>
        </p:nvSpPr>
        <p:spPr>
          <a:xfrm>
            <a:off x="117512" y="2170128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 (</a:t>
            </a:r>
            <a:r>
              <a:rPr lang="en-US" dirty="0">
                <a:solidFill>
                  <a:schemeClr val="accent1"/>
                </a:solidFill>
              </a:rPr>
              <a:t>response </a:t>
            </a:r>
            <a:r>
              <a:rPr lang="en-US" dirty="0"/>
              <a:t>and </a:t>
            </a:r>
            <a:r>
              <a:rPr lang="en-US" dirty="0">
                <a:solidFill>
                  <a:schemeClr val="accent6"/>
                </a:solidFill>
              </a:rPr>
              <a:t>explanatory</a:t>
            </a:r>
            <a:r>
              <a:rPr lang="en-U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Number of insects (categorical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spray (categorical)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4A5D2E5-BE4E-C04F-D0DD-961DB93665CF}"/>
              </a:ext>
            </a:extLst>
          </p:cNvPr>
          <p:cNvSpPr txBox="1"/>
          <p:nvPr/>
        </p:nvSpPr>
        <p:spPr>
          <a:xfrm>
            <a:off x="5589850" y="1140884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E42207-F364-8DB3-2329-C383C07D0F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93458"/>
            <a:ext cx="4401519" cy="378864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A80ABC8-E65A-DC8C-164C-36FD30399A44}"/>
              </a:ext>
            </a:extLst>
          </p:cNvPr>
          <p:cNvSpPr/>
          <p:nvPr/>
        </p:nvSpPr>
        <p:spPr>
          <a:xfrm>
            <a:off x="0" y="4006628"/>
            <a:ext cx="3484880" cy="130705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959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7893</TotalTime>
  <Words>2020</Words>
  <Application>Microsoft Macintosh PowerPoint</Application>
  <PresentationFormat>Widescreen</PresentationFormat>
  <Paragraphs>265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Knight</dc:creator>
  <cp:lastModifiedBy>Chris Knight</cp:lastModifiedBy>
  <cp:revision>31</cp:revision>
  <dcterms:created xsi:type="dcterms:W3CDTF">2025-08-15T11:03:34Z</dcterms:created>
  <dcterms:modified xsi:type="dcterms:W3CDTF">2025-10-20T12:45:17Z</dcterms:modified>
</cp:coreProperties>
</file>