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88" r:id="rId3"/>
    <p:sldId id="292" r:id="rId4"/>
    <p:sldId id="276" r:id="rId5"/>
    <p:sldId id="289" r:id="rId6"/>
    <p:sldId id="291" r:id="rId7"/>
    <p:sldId id="2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4971"/>
  </p:normalViewPr>
  <p:slideViewPr>
    <p:cSldViewPr snapToGrid="0">
      <p:cViewPr varScale="1">
        <p:scale>
          <a:sx n="138" d="100"/>
          <a:sy n="138" d="100"/>
        </p:scale>
        <p:origin x="2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5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242E1-1E7D-B1BD-DFDC-0CAC59F3C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2BD0F-374C-8BB7-8F50-10BC92E0A2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5222E1-B9B5-6686-E0FC-1349B8FF6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E2557-8D09-A6B8-910F-D52F78DB1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23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87455-7837-F4DA-95C2-813C36728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DF5FDE-E7DB-8052-739C-251B230A0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D8499E-6EC2-81F1-4BB5-1A2EA0B555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27B22-4D73-88EA-CD31-5EC064EF42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45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9439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Generalised</a:t>
            </a:r>
            <a:r>
              <a:rPr lang="en-US" sz="3600" dirty="0"/>
              <a:t> Linear Modelling 1 – some options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B3FC2-46A4-5A95-6E13-C3F2E13EF4BC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A4C950-A099-BDD8-BEEC-29C63CDE1C6D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5BF658-999D-38E9-B839-33D2F7D36C57}"/>
              </a:ext>
            </a:extLst>
          </p:cNvPr>
          <p:cNvSpPr txBox="1"/>
          <p:nvPr/>
        </p:nvSpPr>
        <p:spPr>
          <a:xfrm>
            <a:off x="3056037" y="4068826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976414-CBA6-2470-DF3F-60A2F90A2786}"/>
              </a:ext>
            </a:extLst>
          </p:cNvPr>
          <p:cNvSpPr txBox="1"/>
          <p:nvPr/>
        </p:nvSpPr>
        <p:spPr>
          <a:xfrm>
            <a:off x="3056037" y="4467955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FE8B4-AF2B-C5C6-E166-E5070BF0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A055E9-DBCC-B92F-1E40-DAEC894F0644}"/>
              </a:ext>
            </a:extLst>
          </p:cNvPr>
          <p:cNvSpPr txBox="1"/>
          <p:nvPr/>
        </p:nvSpPr>
        <p:spPr>
          <a:xfrm>
            <a:off x="1989526" y="2291207"/>
            <a:ext cx="9439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Generalised</a:t>
            </a:r>
            <a:r>
              <a:rPr lang="en-US" sz="3600" dirty="0"/>
              <a:t> Linear Modelling 1 – some options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52163-0FB6-50BF-749A-F8C17B60DC39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0BC1C7-4BBF-8736-F7C3-8684A4DE9C4D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8E3608-BA6C-590E-BF8D-9C71089470C1}"/>
              </a:ext>
            </a:extLst>
          </p:cNvPr>
          <p:cNvSpPr txBox="1"/>
          <p:nvPr/>
        </p:nvSpPr>
        <p:spPr>
          <a:xfrm>
            <a:off x="3056037" y="4372057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EF9312-BEEA-545F-15C2-B05D7ECECD20}"/>
              </a:ext>
            </a:extLst>
          </p:cNvPr>
          <p:cNvSpPr txBox="1"/>
          <p:nvPr/>
        </p:nvSpPr>
        <p:spPr>
          <a:xfrm>
            <a:off x="3056037" y="4771186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32066-7064-C38B-5F19-72D1C909B902}"/>
              </a:ext>
            </a:extLst>
          </p:cNvPr>
          <p:cNvSpPr txBox="1"/>
          <p:nvPr/>
        </p:nvSpPr>
        <p:spPr>
          <a:xfrm>
            <a:off x="3056037" y="4020877"/>
            <a:ext cx="730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how you expect your response variable to be distributed</a:t>
            </a:r>
          </a:p>
        </p:txBody>
      </p:sp>
    </p:spTree>
    <p:extLst>
      <p:ext uri="{BB962C8B-B14F-4D97-AF65-F5344CB8AC3E}">
        <p14:creationId xmlns:p14="http://schemas.microsoft.com/office/powerpoint/2010/main" val="2881143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83C30-3252-2ED3-C5E9-DEEB0A93A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4AF730-8A06-064C-C0DC-C43A068C9A14}"/>
              </a:ext>
            </a:extLst>
          </p:cNvPr>
          <p:cNvSpPr txBox="1"/>
          <p:nvPr/>
        </p:nvSpPr>
        <p:spPr>
          <a:xfrm>
            <a:off x="1989526" y="2291207"/>
            <a:ext cx="9439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Generalised</a:t>
            </a:r>
            <a:r>
              <a:rPr lang="en-US" sz="3600" dirty="0"/>
              <a:t> Linear Modelling 1 – some options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4A9BF7-2DD4-8BFD-D0B0-01B5B8045D40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4D9003-FE1A-D87E-54D7-153DE50AED64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1473D5-0290-EC82-8C00-D23D71795FF7}"/>
              </a:ext>
            </a:extLst>
          </p:cNvPr>
          <p:cNvSpPr txBox="1"/>
          <p:nvPr/>
        </p:nvSpPr>
        <p:spPr>
          <a:xfrm>
            <a:off x="3056037" y="4372057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371F04-B8E3-E45C-15EB-975AB04829B2}"/>
              </a:ext>
            </a:extLst>
          </p:cNvPr>
          <p:cNvSpPr txBox="1"/>
          <p:nvPr/>
        </p:nvSpPr>
        <p:spPr>
          <a:xfrm>
            <a:off x="3056037" y="4771186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</a:rPr>
              <a:t>Data in a long-form </a:t>
            </a:r>
            <a:r>
              <a:rPr lang="en-US" dirty="0" err="1">
                <a:solidFill>
                  <a:schemeClr val="bg2"/>
                </a:solidFill>
              </a:rPr>
              <a:t>dataframe</a:t>
            </a:r>
            <a:r>
              <a:rPr lang="en-US" dirty="0">
                <a:solidFill>
                  <a:schemeClr val="bg2"/>
                </a:solidFill>
              </a:rPr>
              <a:t> or </a:t>
            </a:r>
            <a:r>
              <a:rPr lang="en-US" dirty="0" err="1">
                <a:solidFill>
                  <a:schemeClr val="bg2"/>
                </a:solidFill>
              </a:rPr>
              <a:t>tibble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CE2898-8C00-0536-E500-8C4C1E5DE5FB}"/>
              </a:ext>
            </a:extLst>
          </p:cNvPr>
          <p:cNvSpPr txBox="1"/>
          <p:nvPr/>
        </p:nvSpPr>
        <p:spPr>
          <a:xfrm>
            <a:off x="3056037" y="4020877"/>
            <a:ext cx="730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how you expect your response variable to be distributed</a:t>
            </a:r>
          </a:p>
        </p:txBody>
      </p:sp>
    </p:spTree>
    <p:extLst>
      <p:ext uri="{BB962C8B-B14F-4D97-AF65-F5344CB8AC3E}">
        <p14:creationId xmlns:p14="http://schemas.microsoft.com/office/powerpoint/2010/main" val="409141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BE68-3F2C-32C2-59B9-DD3E888E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3039DC4-2312-EDF5-84A7-62B2D2B46506}"/>
              </a:ext>
            </a:extLst>
          </p:cNvPr>
          <p:cNvSpPr txBox="1"/>
          <p:nvPr/>
        </p:nvSpPr>
        <p:spPr>
          <a:xfrm>
            <a:off x="117512" y="66209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considered different kinds of explanatory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categorical, fixed, random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48C53-F952-1F47-8EAD-D04BCF48F12E}"/>
              </a:ext>
            </a:extLst>
          </p:cNvPr>
          <p:cNvSpPr txBox="1"/>
          <p:nvPr/>
        </p:nvSpPr>
        <p:spPr>
          <a:xfrm>
            <a:off x="117512" y="1297314"/>
            <a:ext cx="7879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silently assumed things about the response variable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continuous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Normally distributed (have at least checked that one)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E50DB3-D29B-5983-2976-854EC0133E06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39516E7-FF99-96BA-A10D-6CAFEF1DE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653863"/>
            <a:ext cx="4716000" cy="314400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3823E6C3-73F7-A51E-66E3-4897204FBC89}"/>
              </a:ext>
            </a:extLst>
          </p:cNvPr>
          <p:cNvSpPr txBox="1"/>
          <p:nvPr/>
        </p:nvSpPr>
        <p:spPr>
          <a:xfrm>
            <a:off x="117512" y="2209537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</p:spTree>
    <p:extLst>
      <p:ext uri="{BB962C8B-B14F-4D97-AF65-F5344CB8AC3E}">
        <p14:creationId xmlns:p14="http://schemas.microsoft.com/office/powerpoint/2010/main" val="31567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3426A-98F9-4CCE-A969-E75DFC04F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02A0D8E-7285-1641-41F7-5F4C891D71FA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7E99B4-669A-244F-EF70-CB567CE80126}"/>
              </a:ext>
            </a:extLst>
          </p:cNvPr>
          <p:cNvSpPr txBox="1"/>
          <p:nvPr/>
        </p:nvSpPr>
        <p:spPr>
          <a:xfrm>
            <a:off x="5652653" y="2552502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BE6F8E-0F51-55F7-55E2-644125FEE9CA}"/>
              </a:ext>
            </a:extLst>
          </p:cNvPr>
          <p:cNvSpPr txBox="1"/>
          <p:nvPr/>
        </p:nvSpPr>
        <p:spPr>
          <a:xfrm>
            <a:off x="8460710" y="3341818"/>
            <a:ext cx="3613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distribution 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rpois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(1e5, lambda = 2)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C7B796-5351-6DE7-8958-5ED717591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411" y="622434"/>
            <a:ext cx="4079077" cy="27193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F3ADD81-8217-86C0-3486-25B64FA58421}"/>
              </a:ext>
            </a:extLst>
          </p:cNvPr>
          <p:cNvSpPr txBox="1"/>
          <p:nvPr/>
        </p:nvSpPr>
        <p:spPr>
          <a:xfrm>
            <a:off x="117512" y="66209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considered different kinds of explanatory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categorical, fixed, random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F2AD07-1F7E-6364-2240-31A415606D4D}"/>
              </a:ext>
            </a:extLst>
          </p:cNvPr>
          <p:cNvSpPr txBox="1"/>
          <p:nvPr/>
        </p:nvSpPr>
        <p:spPr>
          <a:xfrm>
            <a:off x="117512" y="1297314"/>
            <a:ext cx="7879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silently assumed things about the response variable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continuous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Normally distributed (have at least checked that one)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174495-6AAE-B43B-E501-86A69AB16DF1}"/>
              </a:ext>
            </a:extLst>
          </p:cNvPr>
          <p:cNvSpPr txBox="1"/>
          <p:nvPr/>
        </p:nvSpPr>
        <p:spPr>
          <a:xfrm>
            <a:off x="117512" y="2209537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82EBC9-72CC-3792-CF63-848181B4E37D}"/>
              </a:ext>
            </a:extLst>
          </p:cNvPr>
          <p:cNvSpPr txBox="1"/>
          <p:nvPr/>
        </p:nvSpPr>
        <p:spPr>
          <a:xfrm>
            <a:off x="5179185" y="334181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lambda</a:t>
            </a:r>
          </a:p>
        </p:txBody>
      </p:sp>
    </p:spTree>
    <p:extLst>
      <p:ext uri="{BB962C8B-B14F-4D97-AF65-F5344CB8AC3E}">
        <p14:creationId xmlns:p14="http://schemas.microsoft.com/office/powerpoint/2010/main" val="176571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7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F5E92-7268-01DE-89AD-F1A3E6B1C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18EA909-9A8D-CCE7-44CD-B0589A2A6655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25259E-3B2B-C011-1AB8-2E95ECFCEEDE}"/>
              </a:ext>
            </a:extLst>
          </p:cNvPr>
          <p:cNvSpPr txBox="1"/>
          <p:nvPr/>
        </p:nvSpPr>
        <p:spPr>
          <a:xfrm>
            <a:off x="5652653" y="2552502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models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AA11D5-458A-9999-BE48-CC789DFAEDF6}"/>
              </a:ext>
            </a:extLst>
          </p:cNvPr>
          <p:cNvSpPr txBox="1"/>
          <p:nvPr/>
        </p:nvSpPr>
        <p:spPr>
          <a:xfrm>
            <a:off x="8460710" y="3341818"/>
            <a:ext cx="3613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Poisson distribution 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rpois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(1e5, lambda = 2)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1EECEE-7C0F-1EB2-3087-29DBD0D4B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411" y="622434"/>
            <a:ext cx="4079077" cy="27193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B5C61D9-4E19-ADE8-3912-513F089E6993}"/>
              </a:ext>
            </a:extLst>
          </p:cNvPr>
          <p:cNvSpPr txBox="1"/>
          <p:nvPr/>
        </p:nvSpPr>
        <p:spPr>
          <a:xfrm>
            <a:off x="117512" y="66209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considered different kinds of explanatory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categorical, fixed, random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E110A6-E610-B65A-B555-9F7D72CE63D5}"/>
              </a:ext>
            </a:extLst>
          </p:cNvPr>
          <p:cNvSpPr txBox="1"/>
          <p:nvPr/>
        </p:nvSpPr>
        <p:spPr>
          <a:xfrm>
            <a:off x="117512" y="1297314"/>
            <a:ext cx="7879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silently assumed things about the response variable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continuous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Normally distributed (have at least checked that one)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F49680-9DAC-0334-9A21-30CF0312C7F5}"/>
              </a:ext>
            </a:extLst>
          </p:cNvPr>
          <p:cNvSpPr txBox="1"/>
          <p:nvPr/>
        </p:nvSpPr>
        <p:spPr>
          <a:xfrm>
            <a:off x="117512" y="2209537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D91406-A9C1-ADB1-3298-643FD3D09E34}"/>
              </a:ext>
            </a:extLst>
          </p:cNvPr>
          <p:cNvSpPr txBox="1"/>
          <p:nvPr/>
        </p:nvSpPr>
        <p:spPr>
          <a:xfrm>
            <a:off x="117512" y="3607155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you you’re classifying ‘growth’ vs. ‘no growth’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 know how many plates I’ve checked (e.g. 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 probability of growth/no growth (e.g. 0.5)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16888E-0985-F6E8-035B-899889F22B6F}"/>
              </a:ext>
            </a:extLst>
          </p:cNvPr>
          <p:cNvSpPr txBox="1"/>
          <p:nvPr/>
        </p:nvSpPr>
        <p:spPr>
          <a:xfrm>
            <a:off x="5179185" y="334181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lambda</a:t>
            </a:r>
          </a:p>
        </p:txBody>
      </p:sp>
    </p:spTree>
    <p:extLst>
      <p:ext uri="{BB962C8B-B14F-4D97-AF65-F5344CB8AC3E}">
        <p14:creationId xmlns:p14="http://schemas.microsoft.com/office/powerpoint/2010/main" val="2915181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79D88-349B-ECBC-72E1-F2CA87A5C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CBCD3066-7A26-11BF-7F85-09FC2E3F6051}"/>
              </a:ext>
            </a:extLst>
          </p:cNvPr>
          <p:cNvSpPr txBox="1"/>
          <p:nvPr/>
        </p:nvSpPr>
        <p:spPr>
          <a:xfrm>
            <a:off x="3374774" y="29456"/>
            <a:ext cx="5442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Types of response variable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E26B32-F28C-C834-DFD8-DD2B29208226}"/>
              </a:ext>
            </a:extLst>
          </p:cNvPr>
          <p:cNvSpPr txBox="1"/>
          <p:nvPr/>
        </p:nvSpPr>
        <p:spPr>
          <a:xfrm>
            <a:off x="117512" y="5004773"/>
            <a:ext cx="7879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Transform the variable?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Maybe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744A9D-EC4D-F24B-4120-3332F1F8E0CB}"/>
              </a:ext>
            </a:extLst>
          </p:cNvPr>
          <p:cNvSpPr txBox="1"/>
          <p:nvPr/>
        </p:nvSpPr>
        <p:spPr>
          <a:xfrm>
            <a:off x="117512" y="5571394"/>
            <a:ext cx="7879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different assumptions in the regression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Better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99BD376-9DB8-93DC-A103-5C37CBA887AF}"/>
              </a:ext>
            </a:extLst>
          </p:cNvPr>
          <p:cNvSpPr txBox="1"/>
          <p:nvPr/>
        </p:nvSpPr>
        <p:spPr>
          <a:xfrm>
            <a:off x="117512" y="3607155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you you’re classifying ‘growth’ vs. ‘no growth’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 know how many plates I’ve checked (e.g. 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 probability of growth/no growth (e.g. 0.5)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334833E-B78B-504E-5B3D-B494175F6A45}"/>
              </a:ext>
            </a:extLst>
          </p:cNvPr>
          <p:cNvSpPr txBox="1"/>
          <p:nvPr/>
        </p:nvSpPr>
        <p:spPr>
          <a:xfrm>
            <a:off x="5906164" y="3801153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Binomial models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E125E3-2978-4FBB-E6B1-205F834F79F4}"/>
              </a:ext>
            </a:extLst>
          </p:cNvPr>
          <p:cNvSpPr txBox="1"/>
          <p:nvPr/>
        </p:nvSpPr>
        <p:spPr>
          <a:xfrm>
            <a:off x="5652653" y="5568103"/>
            <a:ext cx="2792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Generalized linear models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46FFC7B-7101-5553-6D69-2B87D06CA79F}"/>
              </a:ext>
            </a:extLst>
          </p:cNvPr>
          <p:cNvSpPr txBox="1"/>
          <p:nvPr/>
        </p:nvSpPr>
        <p:spPr>
          <a:xfrm>
            <a:off x="117512" y="6138014"/>
            <a:ext cx="1017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other sorts of response variables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 Time to event (survival analysis); multinomial models; negative binomial models…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24AF39-6B04-D7F3-5ED6-728D9F3C4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852" y="682867"/>
            <a:ext cx="4078800" cy="2719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D624BD-87EE-EF84-BA77-3AAB8BB47F67}"/>
              </a:ext>
            </a:extLst>
          </p:cNvPr>
          <p:cNvSpPr txBox="1"/>
          <p:nvPr/>
        </p:nvSpPr>
        <p:spPr>
          <a:xfrm>
            <a:off x="7414033" y="3187487"/>
            <a:ext cx="498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Binomial distribution 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rbinom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(1e5, size = 4, prob = 0.5 )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73B17D-CBE5-668B-602B-9B449963991D}"/>
              </a:ext>
            </a:extLst>
          </p:cNvPr>
          <p:cNvSpPr txBox="1"/>
          <p:nvPr/>
        </p:nvSpPr>
        <p:spPr>
          <a:xfrm>
            <a:off x="117512" y="66209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considered different kinds of explanatory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categorical, fixed, random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75535C-0D16-5617-EB42-365AFDCB9122}"/>
              </a:ext>
            </a:extLst>
          </p:cNvPr>
          <p:cNvSpPr txBox="1"/>
          <p:nvPr/>
        </p:nvSpPr>
        <p:spPr>
          <a:xfrm>
            <a:off x="117512" y="1297314"/>
            <a:ext cx="7879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silently assumed things about the response variable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Numeric, continuous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Normally distributed (have at least checked that one)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326FE2-0DCB-9061-F640-7F968D11C501}"/>
              </a:ext>
            </a:extLst>
          </p:cNvPr>
          <p:cNvSpPr txBox="1"/>
          <p:nvPr/>
        </p:nvSpPr>
        <p:spPr>
          <a:xfrm>
            <a:off x="117512" y="2209537"/>
            <a:ext cx="7879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I’m counting pigeons in my garden?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Counts: Numeric, categorical – integers 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know how many pigeons there could be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Never negative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Is an average number (e.g. 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07484D-D7C5-3953-C27C-6111387738A6}"/>
              </a:ext>
            </a:extLst>
          </p:cNvPr>
          <p:cNvSpPr txBox="1"/>
          <p:nvPr/>
        </p:nvSpPr>
        <p:spPr>
          <a:xfrm>
            <a:off x="8539749" y="4377795"/>
            <a:ext cx="3313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Fit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(family = 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glmer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(family = 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0BD222-299E-4D14-3A9B-284FC324F4DE}"/>
              </a:ext>
            </a:extLst>
          </p:cNvPr>
          <p:cNvSpPr txBox="1"/>
          <p:nvPr/>
        </p:nvSpPr>
        <p:spPr>
          <a:xfrm>
            <a:off x="9252680" y="5046716"/>
            <a:ext cx="28039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family =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poisson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family = “binomial”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935094-3A01-D1E6-6306-4A9C47C204AB}"/>
              </a:ext>
            </a:extLst>
          </p:cNvPr>
          <p:cNvSpPr txBox="1"/>
          <p:nvPr/>
        </p:nvSpPr>
        <p:spPr>
          <a:xfrm>
            <a:off x="5652653" y="4170485"/>
            <a:ext cx="245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Number of trials,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675D0E-30AD-5CBC-DAFC-965A6EF8E51C}"/>
              </a:ext>
            </a:extLst>
          </p:cNvPr>
          <p:cNvSpPr txBox="1"/>
          <p:nvPr/>
        </p:nvSpPr>
        <p:spPr>
          <a:xfrm>
            <a:off x="5428000" y="4740396"/>
            <a:ext cx="3111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Probability of ‘success’,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</a:p>
        </p:txBody>
      </p:sp>
    </p:spTree>
    <p:extLst>
      <p:ext uri="{BB962C8B-B14F-4D97-AF65-F5344CB8AC3E}">
        <p14:creationId xmlns:p14="http://schemas.microsoft.com/office/powerpoint/2010/main" val="39957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3" grpId="0"/>
      <p:bldP spid="4" grpId="0"/>
      <p:bldP spid="13" grpId="0"/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7645</TotalTime>
  <Words>670</Words>
  <Application>Microsoft Macintosh PowerPoint</Application>
  <PresentationFormat>Widescreen</PresentationFormat>
  <Paragraphs>99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23</cp:revision>
  <dcterms:created xsi:type="dcterms:W3CDTF">2025-08-15T11:03:34Z</dcterms:created>
  <dcterms:modified xsi:type="dcterms:W3CDTF">2025-10-20T12:46:18Z</dcterms:modified>
</cp:coreProperties>
</file>