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6" r:id="rId3"/>
    <p:sldId id="281" r:id="rId4"/>
    <p:sldId id="282" r:id="rId5"/>
    <p:sldId id="279" r:id="rId6"/>
    <p:sldId id="278" r:id="rId7"/>
    <p:sldId id="283" r:id="rId8"/>
    <p:sldId id="284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24"/>
    <p:restoredTop sz="94854"/>
  </p:normalViewPr>
  <p:slideViewPr>
    <p:cSldViewPr snapToGrid="0">
      <p:cViewPr varScale="1">
        <p:scale>
          <a:sx n="138" d="100"/>
          <a:sy n="138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8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gd/glmmFAQ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7413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Mixed effects Modelling 3 – checking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26180" y="3669697"/>
            <a:ext cx="11865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Fitted mixed-effects model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26180" y="4145239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BE68-3F2C-32C2-59B9-DD3E888E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5E835315-CD6B-471D-F1B1-51D66F06AEB3}"/>
              </a:ext>
            </a:extLst>
          </p:cNvPr>
          <p:cNvSpPr/>
          <p:nvPr/>
        </p:nvSpPr>
        <p:spPr>
          <a:xfrm>
            <a:off x="407456" y="3883174"/>
            <a:ext cx="1758022" cy="384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039DC4-2312-EDF5-84A7-62B2D2B46506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48C53-F952-1F47-8EAD-D04BCF48F12E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E50DB3-D29B-5983-2976-854EC0133E06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67E7B5-CA23-11AB-8000-3425D42EC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58BCB07-327D-0DAE-5883-51D9F0D18CB0}"/>
              </a:ext>
            </a:extLst>
          </p:cNvPr>
          <p:cNvSpPr txBox="1"/>
          <p:nvPr/>
        </p:nvSpPr>
        <p:spPr>
          <a:xfrm>
            <a:off x="117512" y="3890665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accent5"/>
                </a:solidFill>
              </a:rPr>
              <a:t>Is the model ok?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382898-15BA-DAFD-432E-A2119EA73D5E}"/>
              </a:ext>
            </a:extLst>
          </p:cNvPr>
          <p:cNvSpPr txBox="1"/>
          <p:nvPr/>
        </p:nvSpPr>
        <p:spPr>
          <a:xfrm>
            <a:off x="198212" y="2530254"/>
            <a:ext cx="74870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looked a bit problematic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Didn’t seem very linear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Really bunched at low levels and spread out at high ones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DA6196-4E4F-4308-91B4-CB2CA836FF28}"/>
              </a:ext>
            </a:extLst>
          </p:cNvPr>
          <p:cNvSpPr txBox="1"/>
          <p:nvPr/>
        </p:nvSpPr>
        <p:spPr>
          <a:xfrm>
            <a:off x="117510" y="347758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Addressed with log transform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F77FB3-31A0-7A4D-B552-5F8C753890BA}"/>
              </a:ext>
            </a:extLst>
          </p:cNvPr>
          <p:cNvSpPr txBox="1"/>
          <p:nvPr/>
        </p:nvSpPr>
        <p:spPr>
          <a:xfrm>
            <a:off x="117510" y="4382248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If so, is that curviness real?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CC14F82-F7E4-066B-3880-1E1AF140DDEA}"/>
              </a:ext>
            </a:extLst>
          </p:cNvPr>
          <p:cNvGrpSpPr/>
          <p:nvPr/>
        </p:nvGrpSpPr>
        <p:grpSpPr>
          <a:xfrm>
            <a:off x="4131314" y="3336235"/>
            <a:ext cx="7292253" cy="3657600"/>
            <a:chOff x="4131314" y="3336235"/>
            <a:chExt cx="7292253" cy="365760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A0EEF91-336D-5253-9100-3315AFD57D93}"/>
                </a:ext>
              </a:extLst>
            </p:cNvPr>
            <p:cNvSpPr txBox="1"/>
            <p:nvPr/>
          </p:nvSpPr>
          <p:spPr>
            <a:xfrm>
              <a:off x="4131314" y="3521333"/>
              <a:ext cx="1976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&gt; plot(model)</a:t>
              </a:r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DDF4DE76-2706-CA87-951B-6A83E33C5D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65967" y="3336235"/>
              <a:ext cx="3657600" cy="3657600"/>
            </a:xfrm>
            <a:prstGeom prst="rect">
              <a:avLst/>
            </a:prstGeom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CA0F477B-AFF0-D407-E2AA-F539A0DD4EE7}"/>
              </a:ext>
            </a:extLst>
          </p:cNvPr>
          <p:cNvSpPr txBox="1"/>
          <p:nvPr/>
        </p:nvSpPr>
        <p:spPr>
          <a:xfrm>
            <a:off x="3889568" y="4075331"/>
            <a:ext cx="335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</a:t>
            </a:r>
            <a:r>
              <a:rPr lang="en-US" i="1" dirty="0"/>
              <a:t>too</a:t>
            </a:r>
            <a:r>
              <a:rPr lang="en-US" dirty="0"/>
              <a:t> horrible</a:t>
            </a:r>
          </a:p>
        </p:txBody>
      </p:sp>
    </p:spTree>
    <p:extLst>
      <p:ext uri="{BB962C8B-B14F-4D97-AF65-F5344CB8AC3E}">
        <p14:creationId xmlns:p14="http://schemas.microsoft.com/office/powerpoint/2010/main" val="31567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3" grpId="0"/>
      <p:bldP spid="19" grpId="0"/>
      <p:bldP spid="20" grpId="0"/>
      <p:bldP spid="21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F8190-FC23-8C28-735E-BE37A80B1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C7B43BC6-18A0-6BF4-D5E4-AD4E975E2B31}"/>
              </a:ext>
            </a:extLst>
          </p:cNvPr>
          <p:cNvSpPr/>
          <p:nvPr/>
        </p:nvSpPr>
        <p:spPr>
          <a:xfrm>
            <a:off x="407456" y="3883174"/>
            <a:ext cx="1758022" cy="3843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9A301B-707A-F5F0-B14D-1ED0FF98F74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DAD591-9590-09F8-9111-0BD3EC2F1319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4BD8E0-7E29-C879-73CD-A942D5BA817D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36959F-8DDF-B830-8874-8B08AC987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033B-76AC-65ED-51C6-9BB18AEA8DF6}"/>
              </a:ext>
            </a:extLst>
          </p:cNvPr>
          <p:cNvSpPr txBox="1"/>
          <p:nvPr/>
        </p:nvSpPr>
        <p:spPr>
          <a:xfrm>
            <a:off x="117512" y="3890665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accent5"/>
                </a:solidFill>
              </a:rPr>
              <a:t>Is the model ok?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28DD7F-BCD2-55EE-BE26-BFAFFD6601FA}"/>
              </a:ext>
            </a:extLst>
          </p:cNvPr>
          <p:cNvSpPr txBox="1"/>
          <p:nvPr/>
        </p:nvSpPr>
        <p:spPr>
          <a:xfrm>
            <a:off x="198212" y="2530254"/>
            <a:ext cx="74870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looked a bit problematic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Didn’t seem very linear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Really bunched at low levels and spread out at high ones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7D8F71-7CDD-4EEA-37F2-04B198E4C4BD}"/>
              </a:ext>
            </a:extLst>
          </p:cNvPr>
          <p:cNvSpPr txBox="1"/>
          <p:nvPr/>
        </p:nvSpPr>
        <p:spPr>
          <a:xfrm>
            <a:off x="117510" y="347758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Addressed with log transform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EBAA43-5019-B112-315A-A915A718B3F5}"/>
              </a:ext>
            </a:extLst>
          </p:cNvPr>
          <p:cNvSpPr txBox="1"/>
          <p:nvPr/>
        </p:nvSpPr>
        <p:spPr>
          <a:xfrm>
            <a:off x="117510" y="4382248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If so, is that curviness real?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CD5C89-2602-0E1D-B5D8-B054AE3A9597}"/>
              </a:ext>
            </a:extLst>
          </p:cNvPr>
          <p:cNvSpPr txBox="1"/>
          <p:nvPr/>
        </p:nvSpPr>
        <p:spPr>
          <a:xfrm>
            <a:off x="3889568" y="3883174"/>
            <a:ext cx="335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</a:t>
            </a:r>
            <a:r>
              <a:rPr lang="en-US" i="1" dirty="0"/>
              <a:t>too</a:t>
            </a:r>
            <a:r>
              <a:rPr lang="en-US" dirty="0"/>
              <a:t> horrible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FBB377-B0E9-1713-39B4-054A1A29F053}"/>
              </a:ext>
            </a:extLst>
          </p:cNvPr>
          <p:cNvGrpSpPr/>
          <p:nvPr/>
        </p:nvGrpSpPr>
        <p:grpSpPr>
          <a:xfrm>
            <a:off x="4131314" y="3521333"/>
            <a:ext cx="7380076" cy="3354781"/>
            <a:chOff x="4131314" y="3521333"/>
            <a:chExt cx="7380076" cy="335478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71D3544-9C29-6D03-E3EB-F5AC59664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56609" y="3521333"/>
              <a:ext cx="3354781" cy="3354781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B3DEF6B-E896-D4E8-8CB0-3FE57C680145}"/>
                </a:ext>
              </a:extLst>
            </p:cNvPr>
            <p:cNvSpPr txBox="1"/>
            <p:nvPr/>
          </p:nvSpPr>
          <p:spPr>
            <a:xfrm>
              <a:off x="4131314" y="3521333"/>
              <a:ext cx="3217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&gt;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qqnorm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(resid(model))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950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DEB9C-0728-40AF-8B82-9E82C278A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BCCFB79-C8BC-F611-E158-67CE39D5685B}"/>
              </a:ext>
            </a:extLst>
          </p:cNvPr>
          <p:cNvSpPr/>
          <p:nvPr/>
        </p:nvSpPr>
        <p:spPr>
          <a:xfrm>
            <a:off x="440707" y="4363657"/>
            <a:ext cx="2768006" cy="387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451548-2205-BD2C-6D6A-0AD7B601858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19CB25-D18D-1FF4-2D18-1EA9C1C85C52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E858AE-27F7-6431-30A4-D81F4922F6C9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B40DFC-DC05-5673-6BBB-D5FC774DE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E9C7200-8735-3A8B-A089-1851CEAD27F1}"/>
              </a:ext>
            </a:extLst>
          </p:cNvPr>
          <p:cNvSpPr txBox="1"/>
          <p:nvPr/>
        </p:nvSpPr>
        <p:spPr>
          <a:xfrm>
            <a:off x="117512" y="3890665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accent5"/>
                </a:solidFill>
              </a:rPr>
              <a:t>Is the model ok?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4B452C-50A0-2AF8-3307-FA5623F2A168}"/>
              </a:ext>
            </a:extLst>
          </p:cNvPr>
          <p:cNvSpPr txBox="1"/>
          <p:nvPr/>
        </p:nvSpPr>
        <p:spPr>
          <a:xfrm>
            <a:off x="198212" y="2530254"/>
            <a:ext cx="74870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looked a bit problematic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Didn’t seem very linear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Really bunched at low levels and spread out at high ones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98F74E-8C82-E71D-BB62-BF150F8B43D0}"/>
              </a:ext>
            </a:extLst>
          </p:cNvPr>
          <p:cNvSpPr txBox="1"/>
          <p:nvPr/>
        </p:nvSpPr>
        <p:spPr>
          <a:xfrm>
            <a:off x="117510" y="347758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Addressed with log transform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EB0B14-9957-B3CC-843C-A9C42BE89EE4}"/>
              </a:ext>
            </a:extLst>
          </p:cNvPr>
          <p:cNvSpPr txBox="1"/>
          <p:nvPr/>
        </p:nvSpPr>
        <p:spPr>
          <a:xfrm>
            <a:off x="117510" y="4382248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If so, is that curviness real?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C1DD9-1D2D-6DB3-AA31-B614136623F6}"/>
              </a:ext>
            </a:extLst>
          </p:cNvPr>
          <p:cNvSpPr txBox="1"/>
          <p:nvPr/>
        </p:nvSpPr>
        <p:spPr>
          <a:xfrm>
            <a:off x="3889568" y="3883174"/>
            <a:ext cx="335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</a:t>
            </a:r>
            <a:r>
              <a:rPr lang="en-US" i="1" dirty="0"/>
              <a:t>too</a:t>
            </a:r>
            <a:r>
              <a:rPr lang="en-US" dirty="0"/>
              <a:t> horrible</a:t>
            </a:r>
          </a:p>
        </p:txBody>
      </p:sp>
    </p:spTree>
    <p:extLst>
      <p:ext uri="{BB962C8B-B14F-4D97-AF65-F5344CB8AC3E}">
        <p14:creationId xmlns:p14="http://schemas.microsoft.com/office/powerpoint/2010/main" val="255945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D8F3B-5ED5-F33C-FABC-C8DDB581A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2A98A88-8646-BB8E-71BD-9117BED79F50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156A4D-5116-EF45-C08C-8A370848533D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D6B9CB-3A06-27AE-952E-E61A4D91B7F9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5E20DB-4E8B-D39A-C683-6FCD7FEA9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8A4F93F-C34E-59CA-9A3B-222DC1535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52790"/>
            <a:ext cx="4391891" cy="40190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7F516B2-42BA-06B6-9D5C-3CFDA5ED74B5}"/>
              </a:ext>
            </a:extLst>
          </p:cNvPr>
          <p:cNvSpPr txBox="1"/>
          <p:nvPr/>
        </p:nvSpPr>
        <p:spPr>
          <a:xfrm>
            <a:off x="0" y="2411179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D6FCDB-571C-9877-2C2E-74ACF5B20779}"/>
              </a:ext>
            </a:extLst>
          </p:cNvPr>
          <p:cNvSpPr/>
          <p:nvPr/>
        </p:nvSpPr>
        <p:spPr>
          <a:xfrm>
            <a:off x="0" y="5137642"/>
            <a:ext cx="2701636" cy="7859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428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A81F2-0E86-07BA-878F-0CDFEBDE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907C9E1-EAF7-2800-A88C-3D9F0D478DD6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36661C-290A-61F4-81EF-00118EFD3E30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63EC13-2252-1A05-F524-CB92690B9A7A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55172D-5B0E-CDBD-8E6E-13E1768BF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80C2DF-FCCD-7043-F67A-AFE29000E1E3}"/>
              </a:ext>
            </a:extLst>
          </p:cNvPr>
          <p:cNvSpPr txBox="1"/>
          <p:nvPr/>
        </p:nvSpPr>
        <p:spPr>
          <a:xfrm>
            <a:off x="0" y="2411179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470E46-F604-CCB7-AE47-3C2CC51474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6059" r="39550" b="23932"/>
          <a:stretch>
            <a:fillRect/>
          </a:stretch>
        </p:blipFill>
        <p:spPr>
          <a:xfrm>
            <a:off x="1" y="2838934"/>
            <a:ext cx="5300870" cy="160567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0B67480-AF2F-FBBC-3548-06702E41E2E9}"/>
              </a:ext>
            </a:extLst>
          </p:cNvPr>
          <p:cNvSpPr txBox="1"/>
          <p:nvPr/>
        </p:nvSpPr>
        <p:spPr>
          <a:xfrm>
            <a:off x="5300871" y="3641772"/>
            <a:ext cx="6452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Wald tests of fixed effects!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Deliberate choice (see </a:t>
            </a:r>
            <a:r>
              <a:rPr lang="en-US" dirty="0">
                <a:hlinkClick r:id="rId4"/>
              </a:rPr>
              <a:t>https://is.gd/glmmFAQ</a:t>
            </a:r>
            <a:r>
              <a:rPr lang="en-US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Are approximations (e.g. via </a:t>
            </a:r>
            <a:r>
              <a:rPr lang="en-US" dirty="0" err="1"/>
              <a:t>emmeans</a:t>
            </a:r>
            <a:r>
              <a:rPr lang="en-US" dirty="0"/>
              <a:t>, </a:t>
            </a:r>
            <a:r>
              <a:rPr lang="en-US" dirty="0" err="1"/>
              <a:t>lmerTest</a:t>
            </a:r>
            <a:r>
              <a:rPr lang="en-US" dirty="0"/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293A58-7D1C-4A33-A0BD-7CF1585B4473}"/>
              </a:ext>
            </a:extLst>
          </p:cNvPr>
          <p:cNvSpPr txBox="1"/>
          <p:nvPr/>
        </p:nvSpPr>
        <p:spPr>
          <a:xfrm>
            <a:off x="5300871" y="4565102"/>
            <a:ext cx="6891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Take alternative approach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Compare to a reduced model (without the curvature)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Test difference via likelihood ratio test, or AIC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EDC236-DE3F-48F1-FEFD-959DF510C371}"/>
              </a:ext>
            </a:extLst>
          </p:cNvPr>
          <p:cNvSpPr txBox="1"/>
          <p:nvPr/>
        </p:nvSpPr>
        <p:spPr>
          <a:xfrm>
            <a:off x="0" y="5871304"/>
            <a:ext cx="1127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m1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(log(circumference) ~ age + I(age^2) + (1|Tree), data = Orange)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m2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(log(circumference) ~ age + (1|Tree), data = Orange)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anova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(m1,m2)</a:t>
            </a:r>
          </a:p>
        </p:txBody>
      </p:sp>
    </p:spTree>
    <p:extLst>
      <p:ext uri="{BB962C8B-B14F-4D97-AF65-F5344CB8AC3E}">
        <p14:creationId xmlns:p14="http://schemas.microsoft.com/office/powerpoint/2010/main" val="22565642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974F0-38DE-ABF5-7DAF-8735E1C24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AD14F1B-032D-9D7B-3A55-26353F2D755B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BCADFE-6711-B7BB-B7FD-1053B6A7228F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B6EDCB-BB6A-8ECB-861D-3F392812BA5D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8BFA9C4-2B7D-3821-0528-0E58617E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E822A3C-8288-E84B-F857-8DDF386ED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64713"/>
            <a:ext cx="8853938" cy="419328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615E770-D5EE-1BD6-6321-AA2AF7E7F33B}"/>
              </a:ext>
            </a:extLst>
          </p:cNvPr>
          <p:cNvSpPr/>
          <p:nvPr/>
        </p:nvSpPr>
        <p:spPr>
          <a:xfrm>
            <a:off x="5403273" y="6051667"/>
            <a:ext cx="1546167" cy="34913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FDE16C-A9A4-074F-4C8E-83A243F1921B}"/>
              </a:ext>
            </a:extLst>
          </p:cNvPr>
          <p:cNvSpPr/>
          <p:nvPr/>
        </p:nvSpPr>
        <p:spPr>
          <a:xfrm>
            <a:off x="335281" y="5616768"/>
            <a:ext cx="595745" cy="78403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F0D226-EA4B-27C3-CE81-82F4840DB777}"/>
              </a:ext>
            </a:extLst>
          </p:cNvPr>
          <p:cNvSpPr/>
          <p:nvPr/>
        </p:nvSpPr>
        <p:spPr>
          <a:xfrm>
            <a:off x="2477194" y="5616767"/>
            <a:ext cx="831272" cy="78403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58333F-A6CC-5D39-E782-4965A835080B}"/>
              </a:ext>
            </a:extLst>
          </p:cNvPr>
          <p:cNvSpPr txBox="1"/>
          <p:nvPr/>
        </p:nvSpPr>
        <p:spPr>
          <a:xfrm>
            <a:off x="8886304" y="3713167"/>
            <a:ext cx="3305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Expect log likelihood to go up with more complex model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5D21E1-AA3E-AB94-0849-38012702FB02}"/>
              </a:ext>
            </a:extLst>
          </p:cNvPr>
          <p:cNvSpPr txBox="1"/>
          <p:nvPr/>
        </p:nvSpPr>
        <p:spPr>
          <a:xfrm>
            <a:off x="8870121" y="4636497"/>
            <a:ext cx="3305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does it go up more than we expect? Yes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=1.2 x 10</a:t>
            </a:r>
            <a:r>
              <a:rPr lang="en-US" baseline="30000" dirty="0">
                <a:solidFill>
                  <a:srgbClr val="FF0000"/>
                </a:solidFill>
              </a:rPr>
              <a:t>-10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D9514B-C4CF-549F-74EF-2D46CB34DF27}"/>
              </a:ext>
            </a:extLst>
          </p:cNvPr>
          <p:cNvSpPr txBox="1"/>
          <p:nvPr/>
        </p:nvSpPr>
        <p:spPr>
          <a:xfrm>
            <a:off x="8886305" y="5405336"/>
            <a:ext cx="3305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 ‘Likelihood Ratio Test’</a:t>
            </a:r>
            <a:endParaRPr lang="en-US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33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5B78B-98FE-774C-3057-5F92429FE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55BBA411-4D75-21D4-9B8F-04EE6A2B7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3477" y="582941"/>
            <a:ext cx="4716000" cy="3144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516C61F-56C0-64DF-8F91-7EEC84B36D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B08DEB0-4DBB-5B93-7E6E-13055B7B9904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F52383-2789-63D1-2200-6923B1C65D15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2B340D-57DD-811B-DC29-000020CA938B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3E4586-A5CE-2B3A-B0C2-DA275105D2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6000" y="569167"/>
            <a:ext cx="4716000" cy="314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F76A72E-3D4D-CB40-ABBF-2C26A27F1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664713"/>
            <a:ext cx="8853938" cy="41932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C842B08-02DD-E58C-56F3-0451CFC42758}"/>
              </a:ext>
            </a:extLst>
          </p:cNvPr>
          <p:cNvSpPr/>
          <p:nvPr/>
        </p:nvSpPr>
        <p:spPr>
          <a:xfrm>
            <a:off x="847898" y="5605822"/>
            <a:ext cx="798021" cy="78403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784225-8A18-FFFB-1347-ADB8194A55D9}"/>
              </a:ext>
            </a:extLst>
          </p:cNvPr>
          <p:cNvSpPr txBox="1"/>
          <p:nvPr/>
        </p:nvSpPr>
        <p:spPr>
          <a:xfrm>
            <a:off x="8853938" y="3591829"/>
            <a:ext cx="33056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AIC (Akaike Information Criterion) gives balance of numbers of parameters and goodness of fit – lower is better (can be positive or negative)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18C701-52F0-C436-4432-1DD825077A14}"/>
              </a:ext>
            </a:extLst>
          </p:cNvPr>
          <p:cNvSpPr txBox="1"/>
          <p:nvPr/>
        </p:nvSpPr>
        <p:spPr>
          <a:xfrm>
            <a:off x="8853938" y="5319080"/>
            <a:ext cx="3305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Usually agrees with LRT (tends to prefer slightly more complex models)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C6D3D7-FDDF-C77C-28AA-5F7FB275A58A}"/>
              </a:ext>
            </a:extLst>
          </p:cNvPr>
          <p:cNvSpPr txBox="1"/>
          <p:nvPr/>
        </p:nvSpPr>
        <p:spPr>
          <a:xfrm>
            <a:off x="8853938" y="6215336"/>
            <a:ext cx="3305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Good for comparing a set of models </a:t>
            </a:r>
          </a:p>
        </p:txBody>
      </p:sp>
    </p:spTree>
    <p:extLst>
      <p:ext uri="{BB962C8B-B14F-4D97-AF65-F5344CB8AC3E}">
        <p14:creationId xmlns:p14="http://schemas.microsoft.com/office/powerpoint/2010/main" val="35602523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DC906-0891-CCAC-A330-1D7269859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F9A9E5B8-C0D7-6600-8C76-DB9F085B8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608" y="582940"/>
            <a:ext cx="7080869" cy="47205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C4E0A3B-C29C-5EEB-804E-BBD614E31AF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Growth of orange trees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A02816-1540-E37C-43C5-9DD615B68CA1}"/>
              </a:ext>
            </a:extLst>
          </p:cNvPr>
          <p:cNvSpPr txBox="1"/>
          <p:nvPr/>
        </p:nvSpPr>
        <p:spPr>
          <a:xfrm>
            <a:off x="117512" y="1152427"/>
            <a:ext cx="5449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Circumference (numeric, continuous)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Age (numeric, continuous, fixed)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Tree (numeric, categorical, random)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EB31E8-107C-824A-BDA1-C6587F78B954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EA9DD-005A-ADA3-D3FB-5E571499F7A9}"/>
              </a:ext>
            </a:extLst>
          </p:cNvPr>
          <p:cNvSpPr txBox="1"/>
          <p:nvPr/>
        </p:nvSpPr>
        <p:spPr>
          <a:xfrm>
            <a:off x="117512" y="3890665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accent5"/>
                </a:solidFill>
              </a:rPr>
              <a:t>Is the model ok?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36586D-10AC-6DF5-9412-BF65F8E7814E}"/>
              </a:ext>
            </a:extLst>
          </p:cNvPr>
          <p:cNvSpPr txBox="1"/>
          <p:nvPr/>
        </p:nvSpPr>
        <p:spPr>
          <a:xfrm>
            <a:off x="117510" y="4382248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If so, is that curviness real?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FB6221-852C-6AFD-7424-B8A7C6DAC2B7}"/>
              </a:ext>
            </a:extLst>
          </p:cNvPr>
          <p:cNvSpPr txBox="1"/>
          <p:nvPr/>
        </p:nvSpPr>
        <p:spPr>
          <a:xfrm>
            <a:off x="3179549" y="3907599"/>
            <a:ext cx="335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</a:t>
            </a:r>
            <a:r>
              <a:rPr lang="en-US" i="1" dirty="0"/>
              <a:t>too</a:t>
            </a:r>
            <a:r>
              <a:rPr lang="en-US" dirty="0"/>
              <a:t> horrible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D70915-0A04-4E4F-4A2A-5B25A445DB6C}"/>
              </a:ext>
            </a:extLst>
          </p:cNvPr>
          <p:cNvSpPr txBox="1"/>
          <p:nvPr/>
        </p:nvSpPr>
        <p:spPr>
          <a:xfrm>
            <a:off x="3271912" y="4399182"/>
            <a:ext cx="335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1.2 x 10</a:t>
            </a:r>
            <a:r>
              <a:rPr lang="en-US" baseline="30000" dirty="0">
                <a:solidFill>
                  <a:srgbClr val="FF0000"/>
                </a:solidFill>
              </a:rPr>
              <a:t>-10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8AD7B1-FCD4-BB1C-C7F3-3B0821BFB441}"/>
              </a:ext>
            </a:extLst>
          </p:cNvPr>
          <p:cNvSpPr txBox="1"/>
          <p:nvPr/>
        </p:nvSpPr>
        <p:spPr>
          <a:xfrm>
            <a:off x="117510" y="5135787"/>
            <a:ext cx="1043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 on to use the model, e.g. for understanding what an average tree will do (black line) </a:t>
            </a:r>
          </a:p>
        </p:txBody>
      </p:sp>
    </p:spTree>
    <p:extLst>
      <p:ext uri="{BB962C8B-B14F-4D97-AF65-F5344CB8AC3E}">
        <p14:creationId xmlns:p14="http://schemas.microsoft.com/office/powerpoint/2010/main" val="22940303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6476</TotalTime>
  <Words>662</Words>
  <Application>Microsoft Macintosh PowerPoint</Application>
  <PresentationFormat>Widescreen</PresentationFormat>
  <Paragraphs>98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20</cp:revision>
  <dcterms:created xsi:type="dcterms:W3CDTF">2025-08-15T11:03:34Z</dcterms:created>
  <dcterms:modified xsi:type="dcterms:W3CDTF">2025-10-15T08:15:27Z</dcterms:modified>
</cp:coreProperties>
</file>