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74" r:id="rId4"/>
    <p:sldId id="275" r:id="rId5"/>
    <p:sldId id="277" r:id="rId6"/>
    <p:sldId id="27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7"/>
    <p:restoredTop sz="94867"/>
  </p:normalViewPr>
  <p:slideViewPr>
    <p:cSldViewPr snapToGrid="0">
      <p:cViewPr varScale="1">
        <p:scale>
          <a:sx n="114" d="100"/>
          <a:sy n="114" d="100"/>
        </p:scale>
        <p:origin x="200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9144B-7D1E-4045-817F-5A7A0F2B212D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DC788-C9BC-D84F-9D7A-C24FF129F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97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DC788-C9BC-D84F-9D7A-C24FF129F5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85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DC788-C9BC-D84F-9D7A-C24FF129F5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3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EB5FF-3262-9BC1-DEF6-E3A832130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F1F3B-F259-0942-BFD7-56C371AD5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8BAC8-5FC5-8DF7-1C70-993FE8F0C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9CCA1-4BD3-97EA-3133-F7BDE7FE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74330-BCA4-04AA-7A91-30E5856D9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9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C4B33-1F0A-2EA8-6FF9-25F99362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587E4-18D8-57F8-E192-4A9596761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9974-F6CB-C944-B266-23F2B078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4ABF0-1824-DE74-B8DB-EE3757B3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3F5DF-B69A-BB31-2117-A706C67A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01EBDE-4827-6BB3-2E72-981C16E71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FD98E-720D-B67F-BBD6-DE8BD55F0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E986B-38B8-6376-CEBC-23E9ACFF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3DBBC-015E-2842-CB9E-F18B2193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48B82-3AB7-1DCF-E05C-BD608ED0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F5850-A246-6A9F-6FB0-7C8DD5FD4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80730-718C-DD55-BADD-0696BFF3B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9DC7E-F5B9-07AD-59F8-5FDBF097E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F57AD-37FA-B9CD-5535-807D2432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402FD-8C8D-F805-78C6-FBD42F4A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2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CF1A1-BC5D-296D-3C76-DCE67B118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A4A60-2A54-ECE1-F4A4-92B521E37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405D4-A7C4-49E9-F6FC-8E9CA651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510DC-B62C-58A5-F68C-6734435F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E7801-5830-A730-AC3D-BA8DC8D7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8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F29E-9888-CCEF-BE86-493A693A0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AE0DE-1447-43B9-BA5A-6BBA85A64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27E28-17A4-32DF-217A-D8FE556B2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3592E-4446-1F15-BDE4-8D6A0333B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E654D-F864-1774-CC41-26996B69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B76D0-CE6F-2467-BB55-14EF10956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3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BF8ED-B33A-A395-040D-77C7B07AB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0CCE1-8043-A232-2372-DE2B39BBF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1AE37-6EA8-60FF-F1C7-B93143D5C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3EC4A-0AB1-C2A9-4FB0-D04A89F5E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730F21-B364-4F10-541E-C6A29A0D0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2B01F-A5A2-8F72-265A-29889EFE4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1D65D-A7AA-C9CB-A3FC-EDCE5F1E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5C2C9-63D6-78B5-0FEA-7A0296DCC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303F-6D64-2422-3F14-7E4052EA4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0CC7F-78A8-5705-A6EC-DB80EE08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4FA2E-C725-DF04-678D-A829F4C9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35022-CBC0-D252-88E5-BE942133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7685BC-C3A3-E700-4D8A-3F08B8797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174C5E-2473-5F7C-EE84-6E11B29C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6EEA7-F289-1260-6DE3-0ADD2CB5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8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F648-C170-FACC-325E-65CD46D36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07ADB-7225-70E9-8DCD-B6B327121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6A54D-CC10-11AE-F16E-96E6F2384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07E1E-3C77-AABA-CA0B-21B5DF4D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4AEFB-13FD-4703-DEBF-BB14517E0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24402-2AB0-1017-6C0D-BDC5ED8F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F55B-080E-5574-074F-80785A9FE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59892-FFD8-D695-939C-5A158CA67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C8F1B-326F-F1EC-9A63-9A84D8D0E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EE169-2EBD-BF22-226D-6366CC0E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D22F6-B318-D92A-D8FB-AFBFB86B0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6B635-57DE-7A0C-7932-DC15F4A6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03ACE-95CD-632B-1FB2-F8D33418F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C4304-AD0C-EACA-13BC-54483D867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22EC2-EA53-ADA1-C8C1-0A1525925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CCCE9-DEC0-2934-CFE1-01DCA55F58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52FCB-BFDE-55BE-034C-51BE6C92A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574802-E69B-349A-8279-8EB5CAEEE5B0}"/>
              </a:ext>
            </a:extLst>
          </p:cNvPr>
          <p:cNvSpPr txBox="1"/>
          <p:nvPr/>
        </p:nvSpPr>
        <p:spPr>
          <a:xfrm>
            <a:off x="1989526" y="2291207"/>
            <a:ext cx="67547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Mixed effects Modelling 2 – fitting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9D637B-6B68-9D95-8832-E978B370F244}"/>
              </a:ext>
            </a:extLst>
          </p:cNvPr>
          <p:cNvSpPr txBox="1"/>
          <p:nvPr/>
        </p:nvSpPr>
        <p:spPr>
          <a:xfrm>
            <a:off x="326180" y="3669697"/>
            <a:ext cx="1186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 – which are fixed and which random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4D9519-3764-91DD-C48D-2C528F804A3A}"/>
              </a:ext>
            </a:extLst>
          </p:cNvPr>
          <p:cNvSpPr txBox="1"/>
          <p:nvPr/>
        </p:nvSpPr>
        <p:spPr>
          <a:xfrm>
            <a:off x="2723832" y="3199527"/>
            <a:ext cx="158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Starting point: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1C5180-077F-8E8D-95B6-3F35FE19BDDC}"/>
              </a:ext>
            </a:extLst>
          </p:cNvPr>
          <p:cNvSpPr txBox="1"/>
          <p:nvPr/>
        </p:nvSpPr>
        <p:spPr>
          <a:xfrm>
            <a:off x="326180" y="4145239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EFC303-FBFD-8294-BB81-23A55A62AD43}"/>
              </a:ext>
            </a:extLst>
          </p:cNvPr>
          <p:cNvSpPr txBox="1"/>
          <p:nvPr/>
        </p:nvSpPr>
        <p:spPr>
          <a:xfrm>
            <a:off x="341806" y="4620780"/>
            <a:ext cx="4309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Data in a long-form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dataframe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or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tibble</a:t>
            </a:r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11738E-63C4-3442-7F1E-9ED02372D33A}"/>
              </a:ext>
            </a:extLst>
          </p:cNvPr>
          <p:cNvSpPr txBox="1"/>
          <p:nvPr/>
        </p:nvSpPr>
        <p:spPr>
          <a:xfrm>
            <a:off x="343046" y="4620780"/>
            <a:ext cx="437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 a long-form </a:t>
            </a:r>
            <a:r>
              <a:rPr lang="en-US" dirty="0" err="1"/>
              <a:t>dataframe</a:t>
            </a:r>
            <a:r>
              <a:rPr lang="en-US" dirty="0"/>
              <a:t> or </a:t>
            </a:r>
            <a:r>
              <a:rPr lang="en-US" dirty="0" err="1"/>
              <a:t>tibble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385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F348E79-030A-0863-4EFF-941317E2410A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3453E8-60ED-2250-13CE-C13E3F43352A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5C7B9E-6BB7-9522-925F-7DEAA03B6A02}"/>
              </a:ext>
            </a:extLst>
          </p:cNvPr>
          <p:cNvSpPr txBox="1"/>
          <p:nvPr/>
        </p:nvSpPr>
        <p:spPr>
          <a:xfrm>
            <a:off x="117513" y="2566096"/>
            <a:ext cx="66569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Roles in experiment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/>
                </a:solidFill>
              </a:rPr>
              <a:t>Response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What we care about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What we measured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Want to know if it responds to explanatory variables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Not set as part of experiment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Biological and technical ‘</a:t>
            </a:r>
            <a:r>
              <a:rPr lang="en-US" b="1" dirty="0">
                <a:solidFill>
                  <a:schemeClr val="accent1"/>
                </a:solidFill>
              </a:rPr>
              <a:t>noise</a:t>
            </a:r>
            <a:r>
              <a:rPr lang="en-US" dirty="0">
                <a:solidFill>
                  <a:schemeClr val="accent1"/>
                </a:solidFill>
              </a:rPr>
              <a:t>’ in the measurement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Explanatory variable – fixed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Something we can manipulate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What we manipulated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Want to know if it affects the response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Set precisely as part of the experiment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Little or no ‘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noise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’ in the value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0C26ED-727A-EED2-85F2-6ACA6616AD04}"/>
              </a:ext>
            </a:extLst>
          </p:cNvPr>
          <p:cNvSpPr txBox="1"/>
          <p:nvPr/>
        </p:nvSpPr>
        <p:spPr>
          <a:xfrm>
            <a:off x="3553922" y="15759"/>
            <a:ext cx="6480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variables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2FD0C1-0C0D-24F7-69BF-8E344332C8B4}"/>
              </a:ext>
            </a:extLst>
          </p:cNvPr>
          <p:cNvSpPr txBox="1"/>
          <p:nvPr/>
        </p:nvSpPr>
        <p:spPr>
          <a:xfrm>
            <a:off x="117512" y="6390984"/>
            <a:ext cx="1186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 – which are fixed and which random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5692A9-E7EB-5062-B6FD-C7A2B0AD4D43}"/>
              </a:ext>
            </a:extLst>
          </p:cNvPr>
          <p:cNvSpPr txBox="1"/>
          <p:nvPr/>
        </p:nvSpPr>
        <p:spPr>
          <a:xfrm>
            <a:off x="5220506" y="4505245"/>
            <a:ext cx="69714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Explanatory variable – random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Something we have done or picked or sampled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What we sampled from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Want to know 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how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it affects the response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Set as part of the experiment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No ‘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noise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’ in the value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C20F08-1852-6A07-8BD1-EC4D96183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0060" y="518883"/>
            <a:ext cx="4716000" cy="3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1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5B0EB-977A-4D9C-D305-58A9B318B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CE78B6BA-7572-0E9A-26F3-31C7F1FDCED1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9BD491-74A4-AE58-C4AE-2B8E4EB391BB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A5BBCC-FB9D-1AA7-E93B-378C00BD4C2F}"/>
              </a:ext>
            </a:extLst>
          </p:cNvPr>
          <p:cNvSpPr txBox="1"/>
          <p:nvPr/>
        </p:nvSpPr>
        <p:spPr>
          <a:xfrm>
            <a:off x="3553922" y="15759"/>
            <a:ext cx="6480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variables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7FF446-8B8F-B334-31D0-501EE1CF0F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0060" y="518883"/>
            <a:ext cx="4716000" cy="3144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1A838B-8A9F-9A59-5187-DD5860C1C6E6}"/>
              </a:ext>
            </a:extLst>
          </p:cNvPr>
          <p:cNvSpPr txBox="1"/>
          <p:nvPr/>
        </p:nvSpPr>
        <p:spPr>
          <a:xfrm>
            <a:off x="74345" y="2407872"/>
            <a:ext cx="7648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a nice fit for an individual tree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Want to fit a random effect at the same time to capture the variation among individual trees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1658B4-83BB-1610-C2C1-F1FE646CB8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000" y="3714000"/>
            <a:ext cx="4716000" cy="3144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F528B0A-4B49-10AE-3702-890BC3FCB78A}"/>
              </a:ext>
            </a:extLst>
          </p:cNvPr>
          <p:cNvSpPr txBox="1"/>
          <p:nvPr/>
        </p:nvSpPr>
        <p:spPr>
          <a:xfrm>
            <a:off x="0" y="3858507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library(lme4)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3739DD-EACC-9466-9B21-53344258317D}"/>
              </a:ext>
            </a:extLst>
          </p:cNvPr>
          <p:cNvSpPr txBox="1"/>
          <p:nvPr/>
        </p:nvSpPr>
        <p:spPr>
          <a:xfrm>
            <a:off x="0" y="3331202"/>
            <a:ext cx="5561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(log(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circumference)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 + I(age^2)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641F40-B1C0-50E6-F82A-7A0CDA729446}"/>
              </a:ext>
            </a:extLst>
          </p:cNvPr>
          <p:cNvSpPr txBox="1"/>
          <p:nvPr/>
        </p:nvSpPr>
        <p:spPr>
          <a:xfrm>
            <a:off x="0" y="4385811"/>
            <a:ext cx="7353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(log(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circumference)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 + I(age^2)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 (1|Tree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270E08-9A6A-3797-45F0-686E83BF4C6A}"/>
              </a:ext>
            </a:extLst>
          </p:cNvPr>
          <p:cNvSpPr txBox="1"/>
          <p:nvPr/>
        </p:nvSpPr>
        <p:spPr>
          <a:xfrm>
            <a:off x="117513" y="5000269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Various packages fit mixed effects models, </a:t>
            </a:r>
            <a:r>
              <a:rPr lang="en-US" dirty="0" err="1"/>
              <a:t>espcially</a:t>
            </a:r>
            <a:r>
              <a:rPr lang="en-US" dirty="0"/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nlme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brms</a:t>
            </a:r>
          </a:p>
        </p:txBody>
      </p:sp>
    </p:spTree>
    <p:extLst>
      <p:ext uri="{BB962C8B-B14F-4D97-AF65-F5344CB8AC3E}">
        <p14:creationId xmlns:p14="http://schemas.microsoft.com/office/powerpoint/2010/main" val="203482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BE11F-063D-22AF-3216-6051ED3E5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D59BD7C-2054-EAD4-0740-634C9C47C88F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B4F8FF-40CE-2AAB-1416-B5CEACF5E482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BF2F1E-EDFD-728C-E0BB-708AFE2A410C}"/>
              </a:ext>
            </a:extLst>
          </p:cNvPr>
          <p:cNvSpPr txBox="1"/>
          <p:nvPr/>
        </p:nvSpPr>
        <p:spPr>
          <a:xfrm>
            <a:off x="3553922" y="15759"/>
            <a:ext cx="6480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variables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0C37A1-29AF-D8D2-1C18-D7799037D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0060" y="518883"/>
            <a:ext cx="4716000" cy="3144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8EFBDAD-8955-78CB-1E57-9F12534BC825}"/>
              </a:ext>
            </a:extLst>
          </p:cNvPr>
          <p:cNvSpPr txBox="1"/>
          <p:nvPr/>
        </p:nvSpPr>
        <p:spPr>
          <a:xfrm>
            <a:off x="74345" y="2407872"/>
            <a:ext cx="7648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a nice fit for an individual tree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Want to fit a random effect at the same time to capture the variation among individual trees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5400BC-38E2-4760-B300-4C1DE2F481DC}"/>
              </a:ext>
            </a:extLst>
          </p:cNvPr>
          <p:cNvSpPr txBox="1"/>
          <p:nvPr/>
        </p:nvSpPr>
        <p:spPr>
          <a:xfrm>
            <a:off x="0" y="3858507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library(lme4)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A9E801-F4EF-0254-AFC1-0998B9A1FFFC}"/>
              </a:ext>
            </a:extLst>
          </p:cNvPr>
          <p:cNvSpPr txBox="1"/>
          <p:nvPr/>
        </p:nvSpPr>
        <p:spPr>
          <a:xfrm>
            <a:off x="0" y="3331202"/>
            <a:ext cx="5561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(log(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circumference)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 + I(age^2)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C1B591-E189-9097-CAFA-A2CF68CA7BC4}"/>
              </a:ext>
            </a:extLst>
          </p:cNvPr>
          <p:cNvSpPr txBox="1"/>
          <p:nvPr/>
        </p:nvSpPr>
        <p:spPr>
          <a:xfrm>
            <a:off x="0" y="4385811"/>
            <a:ext cx="7353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(log(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circumference)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 + I(age^2)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 (1|Tree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CB25570-1D3F-EA46-6975-A7D6A7870106}"/>
              </a:ext>
            </a:extLst>
          </p:cNvPr>
          <p:cNvSpPr txBox="1"/>
          <p:nvPr/>
        </p:nvSpPr>
        <p:spPr>
          <a:xfrm>
            <a:off x="117513" y="5000269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Various packages fit mixed effects models, </a:t>
            </a:r>
            <a:r>
              <a:rPr lang="en-US" dirty="0" err="1"/>
              <a:t>espcially</a:t>
            </a:r>
            <a:r>
              <a:rPr lang="en-US" dirty="0"/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nlme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brms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83A92C-2E5A-EE5F-D644-4C084D7B4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000" y="3700534"/>
            <a:ext cx="4716000" cy="3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1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D329D-6E5B-8F2B-40D2-5028D93D9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77D54DE-3F18-FBBC-95E6-148CF5F888E5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E2C154-34A0-9B45-4A7C-93068D256501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264B9B-86E4-8F1B-7EA2-670BD6FA0583}"/>
              </a:ext>
            </a:extLst>
          </p:cNvPr>
          <p:cNvSpPr txBox="1"/>
          <p:nvPr/>
        </p:nvSpPr>
        <p:spPr>
          <a:xfrm>
            <a:off x="3553922" y="15759"/>
            <a:ext cx="6480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variables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774151-BE23-5045-617C-CF3C36BBE9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0060" y="518883"/>
            <a:ext cx="4716000" cy="3144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C46E167-CAFD-8750-0F10-8F5BAE5211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1163" y="518883"/>
            <a:ext cx="4716000" cy="3144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78EF3B3-62F2-E5E5-5E19-1697B62A10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852790"/>
            <a:ext cx="4391891" cy="401906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4ECFDD0-2BB9-AB2C-29A6-483618EBB5A0}"/>
              </a:ext>
            </a:extLst>
          </p:cNvPr>
          <p:cNvSpPr txBox="1"/>
          <p:nvPr/>
        </p:nvSpPr>
        <p:spPr>
          <a:xfrm>
            <a:off x="0" y="2411179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summary(model)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F3C857-B630-0B35-9EF0-EA1FF2ED6CC7}"/>
              </a:ext>
            </a:extLst>
          </p:cNvPr>
          <p:cNvSpPr/>
          <p:nvPr/>
        </p:nvSpPr>
        <p:spPr>
          <a:xfrm>
            <a:off x="0" y="4284788"/>
            <a:ext cx="2701636" cy="78597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2A930C3-7389-66C6-D6FC-B36DAE85F2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2400" y="516483"/>
            <a:ext cx="4719600" cy="31464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BC71E15-18D6-06BA-E9C4-7E4765038730}"/>
              </a:ext>
            </a:extLst>
          </p:cNvPr>
          <p:cNvSpPr/>
          <p:nvPr/>
        </p:nvSpPr>
        <p:spPr>
          <a:xfrm>
            <a:off x="0" y="5143043"/>
            <a:ext cx="2701636" cy="78597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540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A81F2-0E86-07BA-878F-0CDFEBDEC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F907C9E1-EAF7-2800-A88C-3D9F0D478DD6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36661C-290A-61F4-81EF-00118EFD3E30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63EC13-2252-1A05-F524-CB92690B9A7A}"/>
              </a:ext>
            </a:extLst>
          </p:cNvPr>
          <p:cNvSpPr txBox="1"/>
          <p:nvPr/>
        </p:nvSpPr>
        <p:spPr>
          <a:xfrm>
            <a:off x="3553922" y="15759"/>
            <a:ext cx="6645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questions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55172D-5B0E-CDBD-8E6E-13E1768BF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569167"/>
            <a:ext cx="4716000" cy="314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880C2DF-FCCD-7043-F67A-AFE29000E1E3}"/>
              </a:ext>
            </a:extLst>
          </p:cNvPr>
          <p:cNvSpPr txBox="1"/>
          <p:nvPr/>
        </p:nvSpPr>
        <p:spPr>
          <a:xfrm>
            <a:off x="0" y="2411179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summary(model)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470E46-F604-CCB7-AE47-3C2CC514747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5177" r="46220" b="44814"/>
          <a:stretch>
            <a:fillRect/>
          </a:stretch>
        </p:blipFill>
        <p:spPr>
          <a:xfrm>
            <a:off x="1" y="2838934"/>
            <a:ext cx="4716000" cy="16056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3BACFAF-5094-1AF6-6FE8-C71803AA7F09}"/>
              </a:ext>
            </a:extLst>
          </p:cNvPr>
          <p:cNvSpPr txBox="1"/>
          <p:nvPr/>
        </p:nvSpPr>
        <p:spPr>
          <a:xfrm>
            <a:off x="-19308" y="4474339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circumference vary among trees?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FFEFB2-86FB-085A-CBA1-9BAAE873925D}"/>
              </a:ext>
            </a:extLst>
          </p:cNvPr>
          <p:cNvSpPr txBox="1"/>
          <p:nvPr/>
        </p:nvSpPr>
        <p:spPr>
          <a:xfrm>
            <a:off x="-19308" y="4771197"/>
            <a:ext cx="7834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Pick either the Variance or SD to report (one is the square of the other)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Often SD, because it’s on the same scale as the response variable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9FF08C-1116-2E32-0595-0B28F8B241F2}"/>
              </a:ext>
            </a:extLst>
          </p:cNvPr>
          <p:cNvSpPr txBox="1"/>
          <p:nvPr/>
        </p:nvSpPr>
        <p:spPr>
          <a:xfrm>
            <a:off x="-19308" y="5345054"/>
            <a:ext cx="12558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Here the response variable is on a log scale, so 0.15 not so helpful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5F772C-68BD-00CD-AD5F-72774C2CA5B3}"/>
              </a:ext>
            </a:extLst>
          </p:cNvPr>
          <p:cNvSpPr txBox="1"/>
          <p:nvPr/>
        </p:nvSpPr>
        <p:spPr>
          <a:xfrm>
            <a:off x="-19308" y="5641912"/>
            <a:ext cx="122113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Variances can be better because they add up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Proportion of variance that’s among trees = Variance among trees/(Variance among trees + residual variance) = </a:t>
            </a:r>
          </a:p>
          <a:p>
            <a:pPr lvl="2"/>
            <a:r>
              <a:rPr lang="en-US" dirty="0"/>
              <a:t>0.023/(0.023 + 0.096) = 0.70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A7603E-ED3C-E70D-2F41-710E4B298936}"/>
              </a:ext>
            </a:extLst>
          </p:cNvPr>
          <p:cNvSpPr txBox="1"/>
          <p:nvPr/>
        </p:nvSpPr>
        <p:spPr>
          <a:xfrm>
            <a:off x="0" y="6472909"/>
            <a:ext cx="107338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i.e. </a:t>
            </a:r>
            <a:r>
              <a:rPr lang="en-US" dirty="0">
                <a:solidFill>
                  <a:srgbClr val="FF0000"/>
                </a:solidFill>
              </a:rPr>
              <a:t>70% </a:t>
            </a:r>
            <a:r>
              <a:rPr lang="en-US" dirty="0"/>
              <a:t>of the variation we see from the growth curve is variation among trees</a:t>
            </a:r>
          </a:p>
        </p:txBody>
      </p:sp>
    </p:spTree>
    <p:extLst>
      <p:ext uri="{BB962C8B-B14F-4D97-AF65-F5344CB8AC3E}">
        <p14:creationId xmlns:p14="http://schemas.microsoft.com/office/powerpoint/2010/main" val="22565642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3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6299</TotalTime>
  <Words>617</Words>
  <Application>Microsoft Macintosh PowerPoint</Application>
  <PresentationFormat>Widescreen</PresentationFormat>
  <Paragraphs>80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Knight</dc:creator>
  <cp:lastModifiedBy>Chris Knight</cp:lastModifiedBy>
  <cp:revision>15</cp:revision>
  <dcterms:created xsi:type="dcterms:W3CDTF">2025-08-15T11:03:34Z</dcterms:created>
  <dcterms:modified xsi:type="dcterms:W3CDTF">2025-10-15T06:43:13Z</dcterms:modified>
</cp:coreProperties>
</file>