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1" r:id="rId4"/>
    <p:sldId id="259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6"/>
    <p:restoredTop sz="95040"/>
  </p:normalViewPr>
  <p:slideViewPr>
    <p:cSldViewPr snapToGrid="0">
      <p:cViewPr varScale="1">
        <p:scale>
          <a:sx n="113" d="100"/>
          <a:sy n="113" d="100"/>
        </p:scale>
        <p:origin x="20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848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Mixed effects Modelling 1 – getting started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26180" y="3669697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 – which are fixed and which random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26180" y="4145239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EFC303-FBFD-8294-BB81-23A55A62AD43}"/>
              </a:ext>
            </a:extLst>
          </p:cNvPr>
          <p:cNvSpPr txBox="1"/>
          <p:nvPr/>
        </p:nvSpPr>
        <p:spPr>
          <a:xfrm>
            <a:off x="341806" y="4620780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11738E-63C4-3442-7F1E-9ED02372D33A}"/>
              </a:ext>
            </a:extLst>
          </p:cNvPr>
          <p:cNvSpPr txBox="1"/>
          <p:nvPr/>
        </p:nvSpPr>
        <p:spPr>
          <a:xfrm>
            <a:off x="343046" y="4620780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EB5C7B9E-6BB7-9522-925F-7DEAA03B6A02}"/>
              </a:ext>
            </a:extLst>
          </p:cNvPr>
          <p:cNvSpPr txBox="1"/>
          <p:nvPr/>
        </p:nvSpPr>
        <p:spPr>
          <a:xfrm>
            <a:off x="137068" y="2363695"/>
            <a:ext cx="66569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Roles in experiment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care about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measured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Want to know if it responds to explanatory variables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set as part of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Biological and technical ‘</a:t>
            </a:r>
            <a:r>
              <a:rPr lang="en-US" b="1" dirty="0">
                <a:solidFill>
                  <a:schemeClr val="accent1"/>
                </a:solidFill>
              </a:rPr>
              <a:t>noise</a:t>
            </a:r>
            <a:r>
              <a:rPr lang="en-US" dirty="0">
                <a:solidFill>
                  <a:schemeClr val="accent1"/>
                </a:solidFill>
              </a:rPr>
              <a:t>’ in the measurement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Explanatory variable – fixed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Something we can manipulate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 we manipulated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Want to know if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Set precisely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Little or no ‘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noise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’ in the value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C26ED-727A-EED2-85F2-6ACA6616AD04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2FD0C1-0C0D-24F7-69BF-8E344332C8B4}"/>
              </a:ext>
            </a:extLst>
          </p:cNvPr>
          <p:cNvSpPr txBox="1"/>
          <p:nvPr/>
        </p:nvSpPr>
        <p:spPr>
          <a:xfrm>
            <a:off x="117512" y="6390984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 – which are fixed and which random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6A1B81-91BC-E412-A7BE-08BBA6E56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246" y="629826"/>
            <a:ext cx="4714754" cy="31431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5692A9-E7EB-5062-B6FD-C7A2B0AD4D43}"/>
              </a:ext>
            </a:extLst>
          </p:cNvPr>
          <p:cNvSpPr txBox="1"/>
          <p:nvPr/>
        </p:nvSpPr>
        <p:spPr>
          <a:xfrm>
            <a:off x="5220506" y="4505245"/>
            <a:ext cx="6971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Explanatory variable – random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Something we have done or picked or sampled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What we sampled from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Want to know 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how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Set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 ‘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noise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’ in the value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983E5A-F7EA-7857-DF62-5431AB6D8A4C}"/>
              </a:ext>
            </a:extLst>
          </p:cNvPr>
          <p:cNvSpPr txBox="1"/>
          <p:nvPr/>
        </p:nvSpPr>
        <p:spPr>
          <a:xfrm>
            <a:off x="117512" y="1031953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751685-07EB-A190-1D9F-FA89F232FAF5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</p:spTree>
    <p:extLst>
      <p:ext uri="{BB962C8B-B14F-4D97-AF65-F5344CB8AC3E}">
        <p14:creationId xmlns:p14="http://schemas.microsoft.com/office/powerpoint/2010/main" val="125921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BDE30-D87B-8C7C-D84D-E18B1DC25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2B7C356-9090-4848-BCA9-47FDC8F56E0C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8B3D7B-14CE-F3FF-53C9-8B8109514311}"/>
              </a:ext>
            </a:extLst>
          </p:cNvPr>
          <p:cNvSpPr txBox="1"/>
          <p:nvPr/>
        </p:nvSpPr>
        <p:spPr>
          <a:xfrm>
            <a:off x="117512" y="6390984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 – which are fixed and which random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FCCF47-1EBC-5179-A7D7-BA3A602E8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246" y="629826"/>
            <a:ext cx="4714754" cy="31431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12B912F-7390-9AF7-E978-16D11C4A7238}"/>
              </a:ext>
            </a:extLst>
          </p:cNvPr>
          <p:cNvSpPr txBox="1"/>
          <p:nvPr/>
        </p:nvSpPr>
        <p:spPr>
          <a:xfrm>
            <a:off x="117513" y="2232813"/>
            <a:ext cx="7786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do orange trees grow?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7097D6-18B9-BD88-1271-B7AEA4E5BFFA}"/>
              </a:ext>
            </a:extLst>
          </p:cNvPr>
          <p:cNvSpPr txBox="1"/>
          <p:nvPr/>
        </p:nvSpPr>
        <p:spPr>
          <a:xfrm>
            <a:off x="117512" y="1031953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BEDB6A-EE9E-C722-D0F5-A3219D71399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59FF81-7F59-457E-8204-2F59554E4EA4}"/>
              </a:ext>
            </a:extLst>
          </p:cNvPr>
          <p:cNvSpPr txBox="1"/>
          <p:nvPr/>
        </p:nvSpPr>
        <p:spPr>
          <a:xfrm>
            <a:off x="117513" y="2879675"/>
            <a:ext cx="778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bit too vague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D45D4F-9CE3-574D-CB25-E31F7D6AB0A6}"/>
              </a:ext>
            </a:extLst>
          </p:cNvPr>
          <p:cNvSpPr txBox="1"/>
          <p:nvPr/>
        </p:nvSpPr>
        <p:spPr>
          <a:xfrm>
            <a:off x="117513" y="6021121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</p:spTree>
    <p:extLst>
      <p:ext uri="{BB962C8B-B14F-4D97-AF65-F5344CB8AC3E}">
        <p14:creationId xmlns:p14="http://schemas.microsoft.com/office/powerpoint/2010/main" val="393711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BE38-F986-FBFA-25E5-860E086EB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EC3490-8D4F-B578-9354-7C5EF4569B2C}"/>
              </a:ext>
            </a:extLst>
          </p:cNvPr>
          <p:cNvSpPr txBox="1"/>
          <p:nvPr/>
        </p:nvSpPr>
        <p:spPr>
          <a:xfrm>
            <a:off x="117513" y="6021121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E9C890-5A15-A30D-9523-667802C45E44}"/>
              </a:ext>
            </a:extLst>
          </p:cNvPr>
          <p:cNvSpPr txBox="1"/>
          <p:nvPr/>
        </p:nvSpPr>
        <p:spPr>
          <a:xfrm>
            <a:off x="3553922" y="15759"/>
            <a:ext cx="55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data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813855A-9DC3-CCDB-8992-9BDB63D7E0D0}"/>
              </a:ext>
            </a:extLst>
          </p:cNvPr>
          <p:cNvSpPr txBox="1"/>
          <p:nvPr/>
        </p:nvSpPr>
        <p:spPr>
          <a:xfrm>
            <a:off x="117513" y="2232813"/>
            <a:ext cx="7786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do orange trees grow?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ACEE97-3A91-0E45-F6A7-EB85948A159E}"/>
              </a:ext>
            </a:extLst>
          </p:cNvPr>
          <p:cNvSpPr txBox="1"/>
          <p:nvPr/>
        </p:nvSpPr>
        <p:spPr>
          <a:xfrm>
            <a:off x="117512" y="6390984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 – which are fixed and which random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88B430-42C6-C8E7-E035-24E3A58DD051}"/>
              </a:ext>
            </a:extLst>
          </p:cNvPr>
          <p:cNvSpPr txBox="1"/>
          <p:nvPr/>
        </p:nvSpPr>
        <p:spPr>
          <a:xfrm>
            <a:off x="117512" y="1031953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89E3D-61C8-444F-8C39-511283248F2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73C8F5-8F77-DD08-BD6C-EE5C17E6F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246" y="629826"/>
            <a:ext cx="4714754" cy="31431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8504EA-6876-C521-49AD-B56E83D6A49B}"/>
              </a:ext>
            </a:extLst>
          </p:cNvPr>
          <p:cNvSpPr txBox="1"/>
          <p:nvPr/>
        </p:nvSpPr>
        <p:spPr>
          <a:xfrm>
            <a:off x="117513" y="2879675"/>
            <a:ext cx="778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bit too vague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45EBA5-E11C-269F-0529-DE6BE88B0B4D}"/>
              </a:ext>
            </a:extLst>
          </p:cNvPr>
          <p:cNvSpPr txBox="1"/>
          <p:nvPr/>
        </p:nvSpPr>
        <p:spPr>
          <a:xfrm>
            <a:off x="117511" y="3249538"/>
            <a:ext cx="74870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looks a bit problematic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Doesn’t seem very linear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Really bunched at low levels and spread out at high ones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6805B2-36B9-713E-8065-557CEB7137D4}"/>
              </a:ext>
            </a:extLst>
          </p:cNvPr>
          <p:cNvSpPr txBox="1"/>
          <p:nvPr/>
        </p:nvSpPr>
        <p:spPr>
          <a:xfrm>
            <a:off x="6626977" y="3904354"/>
            <a:ext cx="554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‘</a:t>
            </a:r>
            <a:r>
              <a:rPr lang="en-US" b="1" dirty="0">
                <a:solidFill>
                  <a:srgbClr val="FF0000"/>
                </a:solidFill>
              </a:rPr>
              <a:t>Heteroscedasticity</a:t>
            </a:r>
            <a:r>
              <a:rPr lang="en-US" dirty="0">
                <a:solidFill>
                  <a:srgbClr val="FF0000"/>
                </a:solidFill>
              </a:rPr>
              <a:t>’ – a problem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02C62E-1CA2-C952-51C2-84EEC46DDD0B}"/>
              </a:ext>
            </a:extLst>
          </p:cNvPr>
          <p:cNvSpPr txBox="1"/>
          <p:nvPr/>
        </p:nvSpPr>
        <p:spPr>
          <a:xfrm>
            <a:off x="117513" y="4173399"/>
            <a:ext cx="778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Try looking at the data on a logarithmic scale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4E5ABE-3FFB-3869-0E9B-72EB701CA71E}"/>
              </a:ext>
            </a:extLst>
          </p:cNvPr>
          <p:cNvSpPr txBox="1"/>
          <p:nvPr/>
        </p:nvSpPr>
        <p:spPr>
          <a:xfrm>
            <a:off x="117511" y="4543262"/>
            <a:ext cx="96630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Can be appropriate for growth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If grows a certain % per time, rather than a certain distance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Body size is 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Can sort out non-normality as well as heteroscedasticity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Often try to be more precise when measuring small things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2A8A21D-6233-7429-20B2-1FDB99739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9581" y="628996"/>
            <a:ext cx="4716000" cy="3144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A1D191E-B37D-8442-DB7A-374CC27533C3}"/>
              </a:ext>
            </a:extLst>
          </p:cNvPr>
          <p:cNvSpPr txBox="1"/>
          <p:nvPr/>
        </p:nvSpPr>
        <p:spPr>
          <a:xfrm>
            <a:off x="6876819" y="4759958"/>
            <a:ext cx="5548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log scale is a whole lot better </a:t>
            </a:r>
            <a:br>
              <a:rPr lang="en-US" dirty="0"/>
            </a:br>
            <a:r>
              <a:rPr lang="en-US" dirty="0"/>
              <a:t>(though heteroscedasticity not completely sorted)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CF9250-0205-455B-0AD1-1F5BF6ABB5FA}"/>
              </a:ext>
            </a:extLst>
          </p:cNvPr>
          <p:cNvSpPr txBox="1"/>
          <p:nvPr/>
        </p:nvSpPr>
        <p:spPr>
          <a:xfrm>
            <a:off x="4136491" y="3597580"/>
            <a:ext cx="617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Don’t start reading up on non-linear modelling just yet</a:t>
            </a:r>
          </a:p>
        </p:txBody>
      </p:sp>
    </p:spTree>
    <p:extLst>
      <p:ext uri="{BB962C8B-B14F-4D97-AF65-F5344CB8AC3E}">
        <p14:creationId xmlns:p14="http://schemas.microsoft.com/office/powerpoint/2010/main" val="332558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8B592-539B-60A8-4A69-3364AA404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D240586-61F6-3360-3581-0C1CBF536F4D}"/>
              </a:ext>
            </a:extLst>
          </p:cNvPr>
          <p:cNvSpPr txBox="1"/>
          <p:nvPr/>
        </p:nvSpPr>
        <p:spPr>
          <a:xfrm>
            <a:off x="3553922" y="15759"/>
            <a:ext cx="6029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subset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B423C-D2F5-A59F-8582-5CD456D1CD53}"/>
              </a:ext>
            </a:extLst>
          </p:cNvPr>
          <p:cNvSpPr txBox="1"/>
          <p:nvPr/>
        </p:nvSpPr>
        <p:spPr>
          <a:xfrm>
            <a:off x="117512" y="6390984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 – which are fixed and which random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7F2810-0B12-B121-908D-3F52ACE60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246" y="629826"/>
            <a:ext cx="4714754" cy="314317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4DA3DC-8168-9998-516F-0C54F8239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9581" y="628996"/>
            <a:ext cx="4716000" cy="3144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E09309-3FED-637D-B31E-37B24AB5A449}"/>
              </a:ext>
            </a:extLst>
          </p:cNvPr>
          <p:cNvSpPr txBox="1"/>
          <p:nvPr/>
        </p:nvSpPr>
        <p:spPr>
          <a:xfrm>
            <a:off x="117513" y="3997754"/>
            <a:ext cx="778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Start with one level of the random effect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7135A0-2850-17FD-E834-FDC4A2D70D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2395" y="518883"/>
            <a:ext cx="4716000" cy="314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18E5744-3F10-51B4-B911-F61245721809}"/>
              </a:ext>
            </a:extLst>
          </p:cNvPr>
          <p:cNvSpPr txBox="1"/>
          <p:nvPr/>
        </p:nvSpPr>
        <p:spPr>
          <a:xfrm>
            <a:off x="123951" y="4602545"/>
            <a:ext cx="9283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model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circumference)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+ I(age^2)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data = Orange3)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4E9FF1-A306-382D-F087-1F389EBDB3CB}"/>
              </a:ext>
            </a:extLst>
          </p:cNvPr>
          <p:cNvSpPr txBox="1"/>
          <p:nvPr/>
        </p:nvSpPr>
        <p:spPr>
          <a:xfrm>
            <a:off x="123951" y="5188517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AD5D68-061C-9E35-C927-45D3406C6AA0}"/>
              </a:ext>
            </a:extLst>
          </p:cNvPr>
          <p:cNvSpPr txBox="1"/>
          <p:nvPr/>
        </p:nvSpPr>
        <p:spPr>
          <a:xfrm>
            <a:off x="117511" y="3339718"/>
            <a:ext cx="8735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still looks curvy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Try fitting a quadratic curve – ask does logarithmic growth slow with age?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6A8F81-34A0-C8F4-74DC-877196FC5A26}"/>
              </a:ext>
            </a:extLst>
          </p:cNvPr>
          <p:cNvSpPr txBox="1"/>
          <p:nvPr/>
        </p:nvSpPr>
        <p:spPr>
          <a:xfrm>
            <a:off x="117513" y="6021121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5EB884-9A8B-7D32-2DF1-76AB0841484E}"/>
              </a:ext>
            </a:extLst>
          </p:cNvPr>
          <p:cNvSpPr txBox="1"/>
          <p:nvPr/>
        </p:nvSpPr>
        <p:spPr>
          <a:xfrm>
            <a:off x="117513" y="2232813"/>
            <a:ext cx="7786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do orange trees grow?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446C40-379B-E48C-92D7-32F01C0BFF76}"/>
              </a:ext>
            </a:extLst>
          </p:cNvPr>
          <p:cNvSpPr txBox="1"/>
          <p:nvPr/>
        </p:nvSpPr>
        <p:spPr>
          <a:xfrm>
            <a:off x="117512" y="1031953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2FF2FC-F671-7C52-EA32-9EA79D589F73}"/>
              </a:ext>
            </a:extLst>
          </p:cNvPr>
          <p:cNvSpPr txBox="1"/>
          <p:nvPr/>
        </p:nvSpPr>
        <p:spPr>
          <a:xfrm>
            <a:off x="117513" y="2879675"/>
            <a:ext cx="778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bit too vague</a:t>
            </a:r>
          </a:p>
        </p:txBody>
      </p:sp>
    </p:spTree>
    <p:extLst>
      <p:ext uri="{BB962C8B-B14F-4D97-AF65-F5344CB8AC3E}">
        <p14:creationId xmlns:p14="http://schemas.microsoft.com/office/powerpoint/2010/main" val="188458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8A63F-D55B-F495-1096-038113CCA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A722E512-E3AB-8A7C-E2CD-449B88E07E2D}"/>
              </a:ext>
            </a:extLst>
          </p:cNvPr>
          <p:cNvSpPr txBox="1"/>
          <p:nvPr/>
        </p:nvSpPr>
        <p:spPr>
          <a:xfrm>
            <a:off x="3553922" y="15759"/>
            <a:ext cx="6029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subset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588967-18BD-4614-B29D-905396AE22F0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993165-D73E-CB2C-9C57-B362D2A42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246" y="629826"/>
            <a:ext cx="4714754" cy="314317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4EDBDB0-0FEA-8F9B-B1C5-73C01FD5F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9581" y="628996"/>
            <a:ext cx="4716000" cy="3144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E2B4E77-23DB-B1F7-937A-5587897F3C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2395" y="518883"/>
            <a:ext cx="4716000" cy="3144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8CEBA2-820B-D762-D874-BD4B17D89D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513" y="1031422"/>
            <a:ext cx="6642100" cy="5080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0731601-6713-BF8E-154C-D6A267DC6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00060" y="518883"/>
            <a:ext cx="4716000" cy="3144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06A0B7B-CBEC-CF30-DD39-ACFBB680D5B0}"/>
              </a:ext>
            </a:extLst>
          </p:cNvPr>
          <p:cNvSpPr txBox="1"/>
          <p:nvPr/>
        </p:nvSpPr>
        <p:spPr>
          <a:xfrm>
            <a:off x="6914259" y="3267032"/>
            <a:ext cx="5338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Fits nicely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2812467-CE34-2EAE-D4AF-AD689B7EFB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9587" y="4481447"/>
            <a:ext cx="4865994" cy="243299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8575FAE-7217-DE16-1D9B-E59EF9A101A1}"/>
              </a:ext>
            </a:extLst>
          </p:cNvPr>
          <p:cNvSpPr txBox="1"/>
          <p:nvPr/>
        </p:nvSpPr>
        <p:spPr>
          <a:xfrm>
            <a:off x="6914259" y="3538751"/>
            <a:ext cx="60994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Good if just want parameters or hypothesis tests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6BD426-2EFE-E7C4-D207-52D41D98C7C6}"/>
              </a:ext>
            </a:extLst>
          </p:cNvPr>
          <p:cNvSpPr txBox="1"/>
          <p:nvPr/>
        </p:nvSpPr>
        <p:spPr>
          <a:xfrm>
            <a:off x="3451514" y="6154451"/>
            <a:ext cx="62345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Bad if want to extrapolate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22706A-560A-9789-083F-C6C82B3EDF5A}"/>
              </a:ext>
            </a:extLst>
          </p:cNvPr>
          <p:cNvSpPr txBox="1"/>
          <p:nvPr/>
        </p:nvSpPr>
        <p:spPr>
          <a:xfrm>
            <a:off x="6914259" y="4082190"/>
            <a:ext cx="5338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Yes, logarithmic growth slows with age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0.009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82554C-7FE8-611B-6136-A3D0753A9B09}"/>
              </a:ext>
            </a:extLst>
          </p:cNvPr>
          <p:cNvSpPr txBox="1"/>
          <p:nvPr/>
        </p:nvSpPr>
        <p:spPr>
          <a:xfrm>
            <a:off x="7309587" y="3810470"/>
            <a:ext cx="65080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Does logarithmic growth slow with 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5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9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11745</TotalTime>
  <Words>625</Words>
  <Application>Microsoft Macintosh PowerPoint</Application>
  <PresentationFormat>Widescreen</PresentationFormat>
  <Paragraphs>90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16</cp:revision>
  <dcterms:created xsi:type="dcterms:W3CDTF">2025-08-15T11:03:34Z</dcterms:created>
  <dcterms:modified xsi:type="dcterms:W3CDTF">2025-10-14T16:41:20Z</dcterms:modified>
</cp:coreProperties>
</file>