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BADBC-EB4C-ADD7-0640-BF6F690B0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61CF2-43E8-BE9D-C93A-DE28962B0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948F5-E5C6-D43F-D37A-F8D5CD78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A0A99-C949-D15B-3986-223C4444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BD4BE-7489-B994-C79E-33AFE1E38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1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F41E-2629-6EE0-802C-19202FA1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31DDAC-D415-0046-D08E-A8C05F5CF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30EB2-8178-91B6-9D29-B15AEDBCF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38060-8C84-7F00-69BD-D935D95C8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24A43-F5AF-0A71-63AA-71C1F4F4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8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ACAA9E-79A9-AB43-76BE-266AE7A726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9013E-CF93-034B-798E-97ABD9872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7A433-7744-1F4D-41E6-13594FB7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25A28-0ECE-C9B2-3035-2B16806E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19853-548E-B6DA-5169-FB8D03F80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6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73073-3137-9958-0A51-F19AE628D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A0C6B-5156-EA72-0918-172E46AC0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CE1FE-976B-930E-4B2A-FFE940A3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3886B-7553-E707-0B9B-5FB59A8F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B2E0A-A723-1C88-B97C-77710A67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5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1B61C-D50F-ADBD-80BC-A999E0AD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5637B-AE27-68E8-8E1C-8C9FD5FFD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6141A-7582-5C9E-6731-091171D7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11707-E08E-3A8F-153A-2F871DE7A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22A31-C53F-81AB-D616-F395B0BB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72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B640-A7FC-40D0-E9BC-94BA58F64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E6F1A-8272-1006-A589-1CAC1BDD76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9184E-5F52-C156-E25B-78284A45D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460EC-5A6A-6D1E-A602-55410F7EA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CCFF2-E654-4C8E-77BE-2AB28E2D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1F624-80CE-58BF-ED7E-8B278217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6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6037F-57B1-459F-A7FE-35B09B2E0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CB590-9FD0-AC5C-CCD9-44232E43C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3D0ABD-2B54-E326-AAD4-2565AE5B3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4CDF6-87F9-628F-8002-B7A4366F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18B669-B5CF-BB3F-60AD-900A58123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C425D5-4448-AFCB-D52A-4C43554CE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E66EF1-BA96-069E-60B3-ABD4086C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55F984-6513-F26F-D586-1674FE61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0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DA0E7-8ED0-C3B7-4260-98A921EA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C8F47-A033-B5C9-EA2C-A8D856E9F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2883F-B6E5-6015-1C5B-017FD7112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A3DA6-C4F5-32B1-1BF8-BA5B28D1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5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3BC049-BF94-652B-9CD9-5F6C6C299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FC0B6A-F248-5543-BD6F-8F275551C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D6CCD9-A8BC-FFA1-CE2F-7C99BDFD2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D2F8C-86B1-1328-9A6E-ED42D75AA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D38CB-3D63-8130-13E7-111816F01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9944D5-042A-EBEF-2409-52AE20DEC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75250-F96F-101D-5AA8-749391284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188E2-D2B2-8705-DAD1-1C2044FEF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DCA6D-871E-5E6E-AEFA-FA0303CF3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8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61EFD-45F3-5D69-6D58-74AB381C8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AE295-6E51-2834-E0B1-4BE83856B6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E8BA2-3F09-1FA2-D855-A8DB7D5E0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CA47F-C86D-AD76-705B-97F1C2DED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216C5-06E3-F62F-BB11-927237112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5A15C-5E7F-5B07-D292-8C3E74A6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60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9C475C-8DA9-C0D5-E1CF-182E4AD82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A436C-742C-2C82-D3A9-B11FA3FC1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DAE29-739F-F954-14B3-AB783BA836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8519C-912D-3C42-B901-4EF894250F97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077AB-D157-0AC5-BD7D-953A51DF5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63FEC-35B4-40EA-A8BC-F3AC05C1D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14CF3F-B803-8343-95FB-152DD4A9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35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660727-3C38-9877-A4E3-FADE57D5631D}"/>
              </a:ext>
            </a:extLst>
          </p:cNvPr>
          <p:cNvSpPr txBox="1"/>
          <p:nvPr/>
        </p:nvSpPr>
        <p:spPr>
          <a:xfrm>
            <a:off x="2000543" y="3105834"/>
            <a:ext cx="5737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Fixed versus random effects</a:t>
            </a:r>
          </a:p>
        </p:txBody>
      </p:sp>
    </p:spTree>
    <p:extLst>
      <p:ext uri="{BB962C8B-B14F-4D97-AF65-F5344CB8AC3E}">
        <p14:creationId xmlns:p14="http://schemas.microsoft.com/office/powerpoint/2010/main" val="10345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F289E1-0A26-9AAB-09C6-BB456EB33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468" y="143594"/>
            <a:ext cx="6010405" cy="400693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A67D54B-5D57-1CCC-4DB5-42D0D55D85D3}"/>
              </a:ext>
            </a:extLst>
          </p:cNvPr>
          <p:cNvSpPr txBox="1"/>
          <p:nvPr/>
        </p:nvSpPr>
        <p:spPr>
          <a:xfrm>
            <a:off x="106496" y="255686"/>
            <a:ext cx="10767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Orange</a:t>
            </a:r>
            <a:r>
              <a:rPr lang="en-US" dirty="0"/>
              <a:t> dataset – growth of orange trees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F11D62-1B64-B8A9-C44C-7A6B55718C37}"/>
              </a:ext>
            </a:extLst>
          </p:cNvPr>
          <p:cNvSpPr txBox="1"/>
          <p:nvPr/>
        </p:nvSpPr>
        <p:spPr>
          <a:xfrm>
            <a:off x="273780" y="4147517"/>
            <a:ext cx="11751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Regression: numeric continuous response (circumference) with numeric continuous explanatory variable (age)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DBBAEE-B364-94C3-3A9F-4B00EED0E271}"/>
              </a:ext>
            </a:extLst>
          </p:cNvPr>
          <p:cNvSpPr txBox="1"/>
          <p:nvPr/>
        </p:nvSpPr>
        <p:spPr>
          <a:xfrm>
            <a:off x="273780" y="4531629"/>
            <a:ext cx="11362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Ok</a:t>
            </a:r>
            <a:r>
              <a:rPr lang="en-US" b="1" dirty="0"/>
              <a:t> BUT</a:t>
            </a:r>
            <a:r>
              <a:rPr lang="en-US" dirty="0"/>
              <a:t> only 5 trees – different measurements of the same tree are </a:t>
            </a:r>
            <a:r>
              <a:rPr lang="en-US" b="1" dirty="0" err="1"/>
              <a:t>pseudoreplicates</a:t>
            </a:r>
            <a:r>
              <a:rPr lang="en-US" b="1" dirty="0"/>
              <a:t> </a:t>
            </a:r>
            <a:r>
              <a:rPr lang="en-US" dirty="0"/>
              <a:t>so need to include tree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46405F-4657-1E03-E1DC-17CAF671521A}"/>
              </a:ext>
            </a:extLst>
          </p:cNvPr>
          <p:cNvSpPr txBox="1"/>
          <p:nvPr/>
        </p:nvSpPr>
        <p:spPr>
          <a:xfrm>
            <a:off x="273780" y="4915741"/>
            <a:ext cx="11918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Could</a:t>
            </a:r>
            <a:r>
              <a:rPr lang="en-US" dirty="0"/>
              <a:t> treat as ANCOVA with tree as a numeric categorical variable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(circumference ~ age * Tree, data = Orange)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BC535B-C9D2-E5C2-6CE3-2831042A1733}"/>
              </a:ext>
            </a:extLst>
          </p:cNvPr>
          <p:cNvSpPr txBox="1"/>
          <p:nvPr/>
        </p:nvSpPr>
        <p:spPr>
          <a:xfrm>
            <a:off x="273781" y="5576852"/>
            <a:ext cx="11918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cs typeface="Courier New" panose="02070309020205020404" pitchFamily="49" charset="0"/>
              </a:rPr>
              <a:t>Fits lots of parameters, e.g. for exactly how Tree 4 is different from Tree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F6640D-D5D4-3740-FF6F-5757347375F2}"/>
              </a:ext>
            </a:extLst>
          </p:cNvPr>
          <p:cNvSpPr txBox="1"/>
          <p:nvPr/>
        </p:nvSpPr>
        <p:spPr>
          <a:xfrm>
            <a:off x="8011256" y="4846443"/>
            <a:ext cx="40137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Do we care?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Not very parsimonious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What if there were 100 trees?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DE9E1-CCEE-72FC-81C6-654E269B89BB}"/>
              </a:ext>
            </a:extLst>
          </p:cNvPr>
          <p:cNvSpPr txBox="1"/>
          <p:nvPr/>
        </p:nvSpPr>
        <p:spPr>
          <a:xfrm>
            <a:off x="273779" y="5960964"/>
            <a:ext cx="11918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Alternative: treat Tree as a ‘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random effect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’ and just estimate how much variation there is among trees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E3B320-D417-55AC-E542-A1F6FF1A6AA9}"/>
              </a:ext>
            </a:extLst>
          </p:cNvPr>
          <p:cNvSpPr txBox="1"/>
          <p:nvPr/>
        </p:nvSpPr>
        <p:spPr>
          <a:xfrm>
            <a:off x="799730" y="6345074"/>
            <a:ext cx="7737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Reserve individual intercept/slope estimates for the ‘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fixed effect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Courier New" panose="02070309020205020404" pitchFamily="49" charset="0"/>
              </a:rPr>
              <a:t>’ (age)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54C79A-DFE6-467F-B9F5-D30ABC1A5D8C}"/>
              </a:ext>
            </a:extLst>
          </p:cNvPr>
          <p:cNvSpPr txBox="1"/>
          <p:nvPr/>
        </p:nvSpPr>
        <p:spPr>
          <a:xfrm>
            <a:off x="106496" y="894160"/>
            <a:ext cx="4561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‘Repeated measures’ </a:t>
            </a:r>
            <a:r>
              <a:rPr lang="en-US" sz="2400" dirty="0">
                <a:solidFill>
                  <a:srgbClr val="FF0000"/>
                </a:solidFill>
              </a:rPr>
              <a:t>design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3B496D-36D5-FB44-4814-884588E1274D}"/>
              </a:ext>
            </a:extLst>
          </p:cNvPr>
          <p:cNvSpPr txBox="1"/>
          <p:nvPr/>
        </p:nvSpPr>
        <p:spPr>
          <a:xfrm>
            <a:off x="106495" y="1374067"/>
            <a:ext cx="456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Analysis needs to deal with both a fixed effect (age) and a random effect (Tree)  so is a </a:t>
            </a:r>
            <a:r>
              <a:rPr lang="en-US" sz="2400" b="1" dirty="0">
                <a:solidFill>
                  <a:srgbClr val="FF0000"/>
                </a:solidFill>
              </a:rPr>
              <a:t>‘mixed effects’ </a:t>
            </a:r>
            <a:r>
              <a:rPr lang="en-US" sz="2400" dirty="0">
                <a:solidFill>
                  <a:srgbClr val="FF0000"/>
                </a:solidFill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16304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5" grpId="0"/>
      <p:bldP spid="16" grpId="0"/>
      <p:bldP spid="17" grpId="0"/>
      <p:bldP spid="18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1ABC8-18FC-E572-FF91-E0B5D21EC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51B63BA-BD73-5C31-2B97-E03696814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933" y="37203"/>
            <a:ext cx="2349065" cy="15660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3C2FD6-C11A-5EFC-3592-7D511B046C8F}"/>
              </a:ext>
            </a:extLst>
          </p:cNvPr>
          <p:cNvSpPr txBox="1"/>
          <p:nvPr/>
        </p:nvSpPr>
        <p:spPr>
          <a:xfrm>
            <a:off x="3227202" y="111679"/>
            <a:ext cx="5737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Fixed versus random effects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2ED6C7-4C58-4ECA-D588-124329CC3D5F}"/>
              </a:ext>
            </a:extLst>
          </p:cNvPr>
          <p:cNvSpPr txBox="1"/>
          <p:nvPr/>
        </p:nvSpPr>
        <p:spPr>
          <a:xfrm>
            <a:off x="1700991" y="1411039"/>
            <a:ext cx="94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EBB6A-A02B-628A-7E35-268CECC6F629}"/>
              </a:ext>
            </a:extLst>
          </p:cNvPr>
          <p:cNvSpPr txBox="1"/>
          <p:nvPr/>
        </p:nvSpPr>
        <p:spPr>
          <a:xfrm>
            <a:off x="9549765" y="1411039"/>
            <a:ext cx="94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Tree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F871D-23A0-7273-9E97-1C24C3BE145D}"/>
              </a:ext>
            </a:extLst>
          </p:cNvPr>
          <p:cNvSpPr txBox="1"/>
          <p:nvPr/>
        </p:nvSpPr>
        <p:spPr>
          <a:xfrm>
            <a:off x="4317073" y="3905319"/>
            <a:ext cx="3557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Practically for fitting a model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058598C-3373-00CF-23DE-EDA140180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143569"/>
              </p:ext>
            </p:extLst>
          </p:nvPr>
        </p:nvGraphicFramePr>
        <p:xfrm>
          <a:off x="2642235" y="1411039"/>
          <a:ext cx="6907530" cy="21234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5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3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Fixed effect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Random effect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Interesting in itself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Often a nuisance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Response Mean of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Response Variability of interest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Measured without 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Random sample of possible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number of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Potentially</a:t>
                      </a:r>
                      <a:r>
                        <a:rPr lang="en-US" baseline="0" dirty="0"/>
                        <a:t> infinite population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A2A33BF-5F06-EA48-DA64-AE960A5D00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30566"/>
              </p:ext>
            </p:extLst>
          </p:nvPr>
        </p:nvGraphicFramePr>
        <p:xfrm>
          <a:off x="2642234" y="1411039"/>
          <a:ext cx="6907530" cy="2494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45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3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Fixed effect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Random effect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Interesting in itself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Often a nuisance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Response Mean of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Response Variability of interest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Measured without 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Random sample of possible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number of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Potentially</a:t>
                      </a:r>
                      <a:r>
                        <a:rPr lang="en-US" baseline="0" dirty="0"/>
                        <a:t> infinite population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2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or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</a:rPr>
                        <a:t> more levels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At least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</a:rPr>
                        <a:t> 5 levels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3AD710F3-7901-67EE-8232-293BEBF3EB16}"/>
              </a:ext>
            </a:extLst>
          </p:cNvPr>
          <p:cNvSpPr txBox="1"/>
          <p:nvPr/>
        </p:nvSpPr>
        <p:spPr>
          <a:xfrm>
            <a:off x="544906" y="4564257"/>
            <a:ext cx="11467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</a:rPr>
              <a:t>Don’t fit a random effect with &lt;5 levels </a:t>
            </a:r>
            <a:r>
              <a:rPr lang="en-US" sz="2400" dirty="0"/>
              <a:t>(e.g. if your random effect is ‘replicate’)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5822C8-1549-F96B-0E6C-807AE25EE477}"/>
              </a:ext>
            </a:extLst>
          </p:cNvPr>
          <p:cNvSpPr txBox="1"/>
          <p:nvPr/>
        </p:nvSpPr>
        <p:spPr>
          <a:xfrm>
            <a:off x="544905" y="4926298"/>
            <a:ext cx="11467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Not always obvious whether to treat an effect as fixed or random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See “Should I treat factor xxx as fixed or random?” at </a:t>
            </a:r>
            <a:r>
              <a:rPr lang="en-US" sz="2400" dirty="0"/>
              <a:t>https://</a:t>
            </a:r>
            <a:r>
              <a:rPr lang="en-US" sz="2400" dirty="0" err="1"/>
              <a:t>is.gd</a:t>
            </a:r>
            <a:r>
              <a:rPr lang="en-US" sz="2400" dirty="0"/>
              <a:t>/</a:t>
            </a:r>
            <a:r>
              <a:rPr lang="en-US" sz="2400" dirty="0" err="1"/>
              <a:t>glmmFAQ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5038E9-D6FE-6F55-9D81-EB8F338485AB}"/>
              </a:ext>
            </a:extLst>
          </p:cNvPr>
          <p:cNvSpPr txBox="1"/>
          <p:nvPr/>
        </p:nvSpPr>
        <p:spPr>
          <a:xfrm>
            <a:off x="544906" y="5657671"/>
            <a:ext cx="116470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Can fit models with </a:t>
            </a:r>
            <a:r>
              <a:rPr lang="en-US" sz="2400" i="1" dirty="0"/>
              <a:t>only</a:t>
            </a:r>
            <a:r>
              <a:rPr lang="en-US" sz="2400" dirty="0"/>
              <a:t> random explanatory variables, or where the scientific question is about the random effects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known as ‘</a:t>
            </a:r>
            <a:r>
              <a:rPr lang="en-US" sz="2400" b="1" dirty="0"/>
              <a:t>Variance components </a:t>
            </a:r>
            <a:r>
              <a:rPr lang="en-US" sz="2400" dirty="0"/>
              <a:t>analysis’</a:t>
            </a:r>
          </a:p>
        </p:txBody>
      </p:sp>
    </p:spTree>
    <p:extLst>
      <p:ext uri="{BB962C8B-B14F-4D97-AF65-F5344CB8AC3E}">
        <p14:creationId xmlns:p14="http://schemas.microsoft.com/office/powerpoint/2010/main" val="10039650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8268</TotalTime>
  <Words>334</Words>
  <Application>Microsoft Macintosh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Courier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3</cp:revision>
  <dcterms:created xsi:type="dcterms:W3CDTF">2025-10-07T19:53:38Z</dcterms:created>
  <dcterms:modified xsi:type="dcterms:W3CDTF">2025-10-14T16:29:18Z</dcterms:modified>
</cp:coreProperties>
</file>