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70" r:id="rId12"/>
    <p:sldId id="25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77"/>
    <p:restoredTop sz="94737"/>
  </p:normalViewPr>
  <p:slideViewPr>
    <p:cSldViewPr snapToGrid="0">
      <p:cViewPr varScale="1">
        <p:scale>
          <a:sx n="138" d="100"/>
          <a:sy n="138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EB5FF-3262-9BC1-DEF6-E3A832130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F1F3B-F259-0942-BFD7-56C371AD5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8BAC8-5FC5-8DF7-1C70-993FE8F0C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9CCA1-4BD3-97EA-3133-F7BDE7FE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74330-BCA4-04AA-7A91-30E5856D9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9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C4B33-1F0A-2EA8-6FF9-25F99362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587E4-18D8-57F8-E192-4A9596761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9974-F6CB-C944-B266-23F2B078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4ABF0-1824-DE74-B8DB-EE3757B3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3F5DF-B69A-BB31-2117-A706C67A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01EBDE-4827-6BB3-2E72-981C16E71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FD98E-720D-B67F-BBD6-DE8BD55F0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E986B-38B8-6376-CEBC-23E9ACFF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3DBBC-015E-2842-CB9E-F18B2193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48B82-3AB7-1DCF-E05C-BD608ED0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F5850-A246-6A9F-6FB0-7C8DD5FD4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80730-718C-DD55-BADD-0696BFF3B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9DC7E-F5B9-07AD-59F8-5FDBF097E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F57AD-37FA-B9CD-5535-807D2432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402FD-8C8D-F805-78C6-FBD42F4A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2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CF1A1-BC5D-296D-3C76-DCE67B118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A4A60-2A54-ECE1-F4A4-92B521E37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405D4-A7C4-49E9-F6FC-8E9CA651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510DC-B62C-58A5-F68C-6734435F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E7801-5830-A730-AC3D-BA8DC8D7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8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F29E-9888-CCEF-BE86-493A693A0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AE0DE-1447-43B9-BA5A-6BBA85A64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27E28-17A4-32DF-217A-D8FE556B2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3592E-4446-1F15-BDE4-8D6A0333B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E654D-F864-1774-CC41-26996B69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B76D0-CE6F-2467-BB55-14EF10956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3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BF8ED-B33A-A395-040D-77C7B07AB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0CCE1-8043-A232-2372-DE2B39BBF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1AE37-6EA8-60FF-F1C7-B93143D5C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3EC4A-0AB1-C2A9-4FB0-D04A89F5E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730F21-B364-4F10-541E-C6A29A0D0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2B01F-A5A2-8F72-265A-29889EFE4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1D65D-A7AA-C9CB-A3FC-EDCE5F1E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5C2C9-63D6-78B5-0FEA-7A0296DCC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303F-6D64-2422-3F14-7E4052EA4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0CC7F-78A8-5705-A6EC-DB80EE08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4FA2E-C725-DF04-678D-A829F4C9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35022-CBC0-D252-88E5-BE942133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7685BC-C3A3-E700-4D8A-3F08B8797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174C5E-2473-5F7C-EE84-6E11B29C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6EEA7-F289-1260-6DE3-0ADD2CB5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8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F648-C170-FACC-325E-65CD46D36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07ADB-7225-70E9-8DCD-B6B327121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6A54D-CC10-11AE-F16E-96E6F2384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07E1E-3C77-AABA-CA0B-21B5DF4D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4AEFB-13FD-4703-DEBF-BB14517E0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24402-2AB0-1017-6C0D-BDC5ED8F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F55B-080E-5574-074F-80785A9FE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59892-FFD8-D695-939C-5A158CA67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C8F1B-326F-F1EC-9A63-9A84D8D0E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EE169-2EBD-BF22-226D-6366CC0E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D22F6-B318-D92A-D8FB-AFBFB86B0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6B635-57DE-7A0C-7932-DC15F4A6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03ACE-95CD-632B-1FB2-F8D33418F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C4304-AD0C-EACA-13BC-54483D867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22EC2-EA53-ADA1-C8C1-0A1525925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CCCE9-DEC0-2934-CFE1-01DCA55F58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52FCB-BFDE-55BE-034C-51BE6C92A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574802-E69B-349A-8279-8EB5CAEEE5B0}"/>
              </a:ext>
            </a:extLst>
          </p:cNvPr>
          <p:cNvSpPr txBox="1"/>
          <p:nvPr/>
        </p:nvSpPr>
        <p:spPr>
          <a:xfrm>
            <a:off x="1989526" y="2291207"/>
            <a:ext cx="3812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Linear Modelling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9D637B-6B68-9D95-8832-E978B370F244}"/>
              </a:ext>
            </a:extLst>
          </p:cNvPr>
          <p:cNvSpPr txBox="1"/>
          <p:nvPr/>
        </p:nvSpPr>
        <p:spPr>
          <a:xfrm>
            <a:off x="3056037" y="3669696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4D9519-3764-91DD-C48D-2C528F804A3A}"/>
              </a:ext>
            </a:extLst>
          </p:cNvPr>
          <p:cNvSpPr txBox="1"/>
          <p:nvPr/>
        </p:nvSpPr>
        <p:spPr>
          <a:xfrm>
            <a:off x="2723832" y="3199527"/>
            <a:ext cx="158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Starting point: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1C5180-077F-8E8D-95B6-3F35FE19BDDC}"/>
              </a:ext>
            </a:extLst>
          </p:cNvPr>
          <p:cNvSpPr txBox="1"/>
          <p:nvPr/>
        </p:nvSpPr>
        <p:spPr>
          <a:xfrm>
            <a:off x="3056037" y="4068826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97A6D3-640D-2E6E-BF20-8932CD0822E5}"/>
              </a:ext>
            </a:extLst>
          </p:cNvPr>
          <p:cNvSpPr txBox="1"/>
          <p:nvPr/>
        </p:nvSpPr>
        <p:spPr>
          <a:xfrm>
            <a:off x="3056037" y="4467955"/>
            <a:ext cx="437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 a long-form </a:t>
            </a:r>
            <a:r>
              <a:rPr lang="en-US" dirty="0" err="1"/>
              <a:t>dataframe</a:t>
            </a:r>
            <a:r>
              <a:rPr lang="en-US" dirty="0"/>
              <a:t> or </a:t>
            </a:r>
            <a:r>
              <a:rPr lang="en-US" dirty="0" err="1"/>
              <a:t>tibble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385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34FE0-DD79-F54A-1DFD-9B325DBAB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A computer screen shot of a number&#10;&#10;AI-generated content may be incorrect.">
            <a:extLst>
              <a:ext uri="{FF2B5EF4-FFF2-40B4-BE49-F238E27FC236}">
                <a16:creationId xmlns:a16="http://schemas.microsoft.com/office/drawing/2014/main" id="{EE5C5846-CBA4-AC44-F089-E74B33119E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391" b="25383"/>
          <a:stretch>
            <a:fillRect/>
          </a:stretch>
        </p:blipFill>
        <p:spPr>
          <a:xfrm>
            <a:off x="128197" y="2391713"/>
            <a:ext cx="6415936" cy="16924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4A3A82D-B0E6-6B59-747A-8AB774740CB5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396BD1-26BB-5FEF-EAFA-7E18AE4F474C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7A3F37-DFCA-01C5-7C6A-90C9C711B589}"/>
              </a:ext>
            </a:extLst>
          </p:cNvPr>
          <p:cNvSpPr txBox="1"/>
          <p:nvPr/>
        </p:nvSpPr>
        <p:spPr>
          <a:xfrm>
            <a:off x="3553922" y="15759"/>
            <a:ext cx="7710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Do the analysis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1CFD985-3CED-CCC7-1223-809EE2E237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771831"/>
            <a:ext cx="4572000" cy="36576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5397FAAF-9BF5-B639-5ABA-C7813D2395D7}"/>
              </a:ext>
            </a:extLst>
          </p:cNvPr>
          <p:cNvSpPr txBox="1"/>
          <p:nvPr/>
        </p:nvSpPr>
        <p:spPr>
          <a:xfrm>
            <a:off x="117513" y="1152427"/>
            <a:ext cx="5842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AC4358E-7A39-77C3-7296-8E71CB47BE5E}"/>
              </a:ext>
            </a:extLst>
          </p:cNvPr>
          <p:cNvSpPr txBox="1"/>
          <p:nvPr/>
        </p:nvSpPr>
        <p:spPr>
          <a:xfrm>
            <a:off x="128197" y="6460402"/>
            <a:ext cx="10601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dose for each supplement? </a:t>
            </a:r>
            <a:r>
              <a:rPr lang="en-US" dirty="0">
                <a:solidFill>
                  <a:srgbClr val="FF0000"/>
                </a:solidFill>
              </a:rPr>
              <a:t>Need to look closely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1DC23C-1E54-EC70-0429-9062757B0034}"/>
              </a:ext>
            </a:extLst>
          </p:cNvPr>
          <p:cNvSpPr txBox="1"/>
          <p:nvPr/>
        </p:nvSpPr>
        <p:spPr>
          <a:xfrm>
            <a:off x="54298" y="4383727"/>
            <a:ext cx="11491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Called a linear model, because it all just adds up in a linear way (not just because we’re fitting straight lines!)</a:t>
            </a:r>
          </a:p>
          <a:p>
            <a:pPr lvl="2"/>
            <a:r>
              <a:rPr lang="en-US" dirty="0" err="1"/>
              <a:t>ŷ</a:t>
            </a:r>
            <a:r>
              <a:rPr lang="en-US" baseline="-25000" dirty="0" err="1"/>
              <a:t>i</a:t>
            </a:r>
            <a:r>
              <a:rPr lang="en-US" dirty="0"/>
              <a:t> = β</a:t>
            </a:r>
            <a:r>
              <a:rPr lang="en-US" baseline="-25000" dirty="0"/>
              <a:t>0</a:t>
            </a:r>
            <a:r>
              <a:rPr lang="en-US" dirty="0"/>
              <a:t> + β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1</a:t>
            </a:r>
            <a:r>
              <a:rPr lang="en-US" dirty="0"/>
              <a:t> + β</a:t>
            </a:r>
            <a:r>
              <a:rPr lang="en-US" baseline="-25000" dirty="0"/>
              <a:t>2 </a:t>
            </a:r>
            <a:r>
              <a:rPr lang="en-US" dirty="0"/>
              <a:t> x</a:t>
            </a:r>
            <a:r>
              <a:rPr lang="en-US" baseline="-25000" dirty="0"/>
              <a:t>2  </a:t>
            </a:r>
            <a:r>
              <a:rPr lang="en-US" dirty="0"/>
              <a:t>+ β</a:t>
            </a:r>
            <a:r>
              <a:rPr lang="en-US" baseline="-25000" dirty="0"/>
              <a:t>3  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2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EC24FC-E454-99C6-3333-6F04F2A76FDE}"/>
              </a:ext>
            </a:extLst>
          </p:cNvPr>
          <p:cNvSpPr txBox="1"/>
          <p:nvPr/>
        </p:nvSpPr>
        <p:spPr>
          <a:xfrm>
            <a:off x="117512" y="1152427"/>
            <a:ext cx="750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 (categorical)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314CEF-3661-2A6B-EDBD-AC979DAA9D31}"/>
              </a:ext>
            </a:extLst>
          </p:cNvPr>
          <p:cNvSpPr txBox="1"/>
          <p:nvPr/>
        </p:nvSpPr>
        <p:spPr>
          <a:xfrm>
            <a:off x="54298" y="5184637"/>
            <a:ext cx="11491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x is a categorical variable, works like a binary: 1 = ‘it’s in this category’ 0 = ‘it’s in another category’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9FDB224-B994-FD68-30BA-FF44595FB658}"/>
              </a:ext>
            </a:extLst>
          </p:cNvPr>
          <p:cNvSpPr txBox="1"/>
          <p:nvPr/>
        </p:nvSpPr>
        <p:spPr>
          <a:xfrm>
            <a:off x="54298" y="5523567"/>
            <a:ext cx="99170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 for OJ (supp = “OJ” i.e. x</a:t>
            </a:r>
            <a:r>
              <a:rPr lang="en-US" baseline="-25000" dirty="0"/>
              <a:t>1</a:t>
            </a:r>
            <a:r>
              <a:rPr lang="en-US" dirty="0"/>
              <a:t> = 1) and dose =1mg/day (x</a:t>
            </a:r>
            <a:r>
              <a:rPr lang="en-US" baseline="-25000" dirty="0"/>
              <a:t>2</a:t>
            </a:r>
            <a:r>
              <a:rPr lang="en-US" dirty="0"/>
              <a:t> = 1)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ŷ</a:t>
            </a:r>
            <a:r>
              <a:rPr lang="en-US" baseline="-25000" dirty="0" err="1"/>
              <a:t>i</a:t>
            </a:r>
            <a:r>
              <a:rPr lang="en-US" dirty="0"/>
              <a:t> = Intercept + </a:t>
            </a:r>
            <a:r>
              <a:rPr lang="en-US" dirty="0" err="1"/>
              <a:t>suppOJ</a:t>
            </a:r>
            <a:r>
              <a:rPr lang="en-US" dirty="0"/>
              <a:t> x 1 + dose x 1 + </a:t>
            </a:r>
            <a:r>
              <a:rPr lang="en-US" dirty="0" err="1"/>
              <a:t>suppOJ:dose</a:t>
            </a:r>
            <a:r>
              <a:rPr lang="en-US" dirty="0"/>
              <a:t> x 1 x 1 </a:t>
            </a:r>
            <a:br>
              <a:rPr lang="en-US" dirty="0"/>
            </a:br>
            <a:r>
              <a:rPr lang="en-US" dirty="0"/>
              <a:t>    = 3.295 +         8.255 +           11.716 +        -3.94 =  </a:t>
            </a:r>
            <a:r>
              <a:rPr lang="en-US" b="1" dirty="0"/>
              <a:t>19.326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32BC93-3457-278A-36E9-CB1C5D396BB7}"/>
              </a:ext>
            </a:extLst>
          </p:cNvPr>
          <p:cNvSpPr txBox="1"/>
          <p:nvPr/>
        </p:nvSpPr>
        <p:spPr>
          <a:xfrm>
            <a:off x="7765970" y="6077565"/>
            <a:ext cx="1848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Check with plot! </a:t>
            </a:r>
          </a:p>
        </p:txBody>
      </p:sp>
    </p:spTree>
    <p:extLst>
      <p:ext uri="{BB962C8B-B14F-4D97-AF65-F5344CB8AC3E}">
        <p14:creationId xmlns:p14="http://schemas.microsoft.com/office/powerpoint/2010/main" val="159116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A62D6-5FA8-6698-BD3F-3B44C208A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386A501F-7AAD-97B0-F54D-206734686D70}"/>
              </a:ext>
            </a:extLst>
          </p:cNvPr>
          <p:cNvSpPr txBox="1"/>
          <p:nvPr/>
        </p:nvSpPr>
        <p:spPr>
          <a:xfrm>
            <a:off x="9988952" y="5901503"/>
            <a:ext cx="1848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Check with plot! </a:t>
            </a:r>
          </a:p>
        </p:txBody>
      </p:sp>
      <p:pic>
        <p:nvPicPr>
          <p:cNvPr id="30" name="Picture 29" descr="A computer screen shot of a number&#10;&#10;AI-generated content may be incorrect.">
            <a:extLst>
              <a:ext uri="{FF2B5EF4-FFF2-40B4-BE49-F238E27FC236}">
                <a16:creationId xmlns:a16="http://schemas.microsoft.com/office/drawing/2014/main" id="{A1AC4258-69F0-3BE2-39B7-DBBE4C4D87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391" b="25383"/>
          <a:stretch>
            <a:fillRect/>
          </a:stretch>
        </p:blipFill>
        <p:spPr>
          <a:xfrm>
            <a:off x="128197" y="2391713"/>
            <a:ext cx="6415936" cy="16924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B7E01AA-8A96-5AD1-1B12-1A7E90210040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C6D1BA-E994-F080-08BF-C50AFE097C34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11A53B-BD6B-4E80-4B13-1736B3C044FE}"/>
              </a:ext>
            </a:extLst>
          </p:cNvPr>
          <p:cNvSpPr txBox="1"/>
          <p:nvPr/>
        </p:nvSpPr>
        <p:spPr>
          <a:xfrm>
            <a:off x="3553922" y="15759"/>
            <a:ext cx="7710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Do the analysis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F1E55CB-3F60-5417-FF22-6F9C1F4002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771831"/>
            <a:ext cx="4572000" cy="36576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BC7EA7A7-F8D3-771B-30F2-F3A02585F106}"/>
              </a:ext>
            </a:extLst>
          </p:cNvPr>
          <p:cNvSpPr txBox="1"/>
          <p:nvPr/>
        </p:nvSpPr>
        <p:spPr>
          <a:xfrm>
            <a:off x="117513" y="1152427"/>
            <a:ext cx="5842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ED83ACC-6061-3885-56A2-A0FF0742F19F}"/>
              </a:ext>
            </a:extLst>
          </p:cNvPr>
          <p:cNvSpPr txBox="1"/>
          <p:nvPr/>
        </p:nvSpPr>
        <p:spPr>
          <a:xfrm>
            <a:off x="0" y="4429431"/>
            <a:ext cx="10601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dose for each supplement? </a:t>
            </a:r>
            <a:r>
              <a:rPr lang="en-US" dirty="0">
                <a:solidFill>
                  <a:srgbClr val="FF0000"/>
                </a:solidFill>
              </a:rPr>
              <a:t>Need to look closely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619462-A8F3-6B20-F24C-C74FB6D2B6C6}"/>
              </a:ext>
            </a:extLst>
          </p:cNvPr>
          <p:cNvSpPr txBox="1"/>
          <p:nvPr/>
        </p:nvSpPr>
        <p:spPr>
          <a:xfrm>
            <a:off x="117512" y="1152427"/>
            <a:ext cx="750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 (categorical)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369ED9-C768-4305-8B10-95816A575C52}"/>
              </a:ext>
            </a:extLst>
          </p:cNvPr>
          <p:cNvSpPr txBox="1"/>
          <p:nvPr/>
        </p:nvSpPr>
        <p:spPr>
          <a:xfrm>
            <a:off x="662555" y="4798763"/>
            <a:ext cx="10601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When the supplement is vitamin C, the change with dose is </a:t>
            </a:r>
            <a:r>
              <a:rPr lang="en-US" dirty="0">
                <a:solidFill>
                  <a:srgbClr val="FF0000"/>
                </a:solidFill>
              </a:rPr>
              <a:t>12 µl /(mg/day)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0DADD4-ABED-281D-ADE0-CA2F794C205F}"/>
              </a:ext>
            </a:extLst>
          </p:cNvPr>
          <p:cNvSpPr txBox="1"/>
          <p:nvPr/>
        </p:nvSpPr>
        <p:spPr>
          <a:xfrm>
            <a:off x="662555" y="5252126"/>
            <a:ext cx="910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When the supplement is OJ, the change with dose is 11.7 -3.9 = </a:t>
            </a:r>
            <a:r>
              <a:rPr lang="en-US" dirty="0">
                <a:solidFill>
                  <a:srgbClr val="FF0000"/>
                </a:solidFill>
              </a:rPr>
              <a:t>7.8 µl /(mg/day)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D6FAF4-52A5-7831-2E96-F55CAEBEAFFF}"/>
              </a:ext>
            </a:extLst>
          </p:cNvPr>
          <p:cNvSpPr txBox="1"/>
          <p:nvPr/>
        </p:nvSpPr>
        <p:spPr>
          <a:xfrm>
            <a:off x="0" y="6321440"/>
            <a:ext cx="10359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Describe it as an </a:t>
            </a:r>
            <a:r>
              <a:rPr lang="en-US" b="1" dirty="0"/>
              <a:t>Analysis of Co-Variance</a:t>
            </a:r>
            <a:r>
              <a:rPr lang="en-US" dirty="0"/>
              <a:t>, ANCOVA, or just a </a:t>
            </a:r>
            <a:r>
              <a:rPr lang="en-US" b="1" dirty="0"/>
              <a:t>linear model </a:t>
            </a:r>
            <a:r>
              <a:rPr lang="en-US" dirty="0"/>
              <a:t>(many other sorts too)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46A3BD-C2F3-5D9B-0938-BC9FEC68960C}"/>
              </a:ext>
            </a:extLst>
          </p:cNvPr>
          <p:cNvSpPr txBox="1"/>
          <p:nvPr/>
        </p:nvSpPr>
        <p:spPr>
          <a:xfrm>
            <a:off x="0" y="5641024"/>
            <a:ext cx="12095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Vitamin C (‘VC’) is described as the ‘</a:t>
            </a:r>
            <a:r>
              <a:rPr lang="en-US" b="1" dirty="0"/>
              <a:t>reference level</a:t>
            </a:r>
            <a:r>
              <a:rPr lang="en-US" dirty="0"/>
              <a:t>’ of the categorical variable (supp)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27165A-A11A-5B28-F8F1-2FAD2527412F}"/>
              </a:ext>
            </a:extLst>
          </p:cNvPr>
          <p:cNvSpPr txBox="1"/>
          <p:nvPr/>
        </p:nvSpPr>
        <p:spPr>
          <a:xfrm>
            <a:off x="3251649" y="5981936"/>
            <a:ext cx="6519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Change with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relevel()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factor() </a:t>
            </a:r>
            <a:r>
              <a:rPr lang="en-US" dirty="0"/>
              <a:t>functions</a:t>
            </a:r>
          </a:p>
        </p:txBody>
      </p:sp>
      <p:pic>
        <p:nvPicPr>
          <p:cNvPr id="15" name="Picture 14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506B33B3-4A7C-7327-F988-BEE0FE11EE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88952" y="3089158"/>
            <a:ext cx="2211398" cy="3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5624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7" grpId="0"/>
      <p:bldP spid="9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F2AFFD-A93C-44AE-6DFE-CF1459B997B1}"/>
              </a:ext>
            </a:extLst>
          </p:cNvPr>
          <p:cNvSpPr txBox="1"/>
          <p:nvPr/>
        </p:nvSpPr>
        <p:spPr>
          <a:xfrm>
            <a:off x="620615" y="325507"/>
            <a:ext cx="114318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dirty="0">
                <a:effectLst/>
                <a:latin typeface="Helvetica Neue" panose="02000503000000020004" pitchFamily="2" charset="0"/>
              </a:rPr>
              <a:t>Crampton, E. W. </a:t>
            </a:r>
            <a:r>
              <a:rPr lang="en-GB" b="1" dirty="0">
                <a:effectLst/>
                <a:latin typeface="Helvetica Neue" panose="02000503000000020004" pitchFamily="2" charset="0"/>
              </a:rPr>
              <a:t>The growth of the odontoblasts of the incisor tooth as a criterion of the vitamin C intake of the guinea pig</a:t>
            </a:r>
            <a:r>
              <a:rPr lang="en-GB" dirty="0">
                <a:effectLst/>
                <a:latin typeface="Helvetica Neue" panose="02000503000000020004" pitchFamily="2" charset="0"/>
              </a:rPr>
              <a:t>. </a:t>
            </a:r>
            <a:r>
              <a:rPr lang="en-GB" i="1" dirty="0">
                <a:effectLst/>
                <a:latin typeface="Helvetica Neue" panose="02000503000000020004" pitchFamily="2" charset="0"/>
              </a:rPr>
              <a:t>J </a:t>
            </a:r>
            <a:r>
              <a:rPr lang="en-GB" i="1" dirty="0" err="1">
                <a:effectLst/>
                <a:latin typeface="Helvetica Neue" panose="02000503000000020004" pitchFamily="2" charset="0"/>
              </a:rPr>
              <a:t>Nutr</a:t>
            </a:r>
            <a:r>
              <a:rPr lang="en-GB" dirty="0">
                <a:effectLst/>
                <a:latin typeface="Helvetica Neue" panose="02000503000000020004" pitchFamily="2" charset="0"/>
              </a:rPr>
              <a:t> 33, 491-504 (1947). https://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doi.org</a:t>
            </a:r>
            <a:r>
              <a:rPr lang="en-GB" dirty="0">
                <a:effectLst/>
                <a:latin typeface="Helvetica Neue" panose="02000503000000020004" pitchFamily="2" charset="0"/>
              </a:rPr>
              <a:t>/10.1093/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jn</a:t>
            </a:r>
            <a:r>
              <a:rPr lang="en-GB" dirty="0">
                <a:effectLst/>
                <a:latin typeface="Helvetica Neue" panose="02000503000000020004" pitchFamily="2" charset="0"/>
              </a:rPr>
              <a:t>/33.5.491</a:t>
            </a:r>
          </a:p>
        </p:txBody>
      </p:sp>
    </p:spTree>
    <p:extLst>
      <p:ext uri="{BB962C8B-B14F-4D97-AF65-F5344CB8AC3E}">
        <p14:creationId xmlns:p14="http://schemas.microsoft.com/office/powerpoint/2010/main" val="3376858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1F39805-3FBD-2184-DF60-C85A52406DB7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348E79-030A-0863-4EFF-941317E2410A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3453E8-60ED-2250-13CE-C13E3F43352A}"/>
              </a:ext>
            </a:extLst>
          </p:cNvPr>
          <p:cNvSpPr txBox="1"/>
          <p:nvPr/>
        </p:nvSpPr>
        <p:spPr>
          <a:xfrm>
            <a:off x="117512" y="1152427"/>
            <a:ext cx="750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 (categorical)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5C7B9E-6BB7-9522-925F-7DEAA03B6A02}"/>
              </a:ext>
            </a:extLst>
          </p:cNvPr>
          <p:cNvSpPr txBox="1"/>
          <p:nvPr/>
        </p:nvSpPr>
        <p:spPr>
          <a:xfrm>
            <a:off x="117513" y="2566096"/>
            <a:ext cx="66569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Roles in experiment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/>
                </a:solidFill>
              </a:rPr>
              <a:t>Response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What we care about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What we measured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Want to know if it responds to explanatory variables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Not set as part of experiment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Biological and technical ‘</a:t>
            </a:r>
            <a:r>
              <a:rPr lang="en-US" b="1" dirty="0">
                <a:solidFill>
                  <a:schemeClr val="accent1"/>
                </a:solidFill>
              </a:rPr>
              <a:t>noise</a:t>
            </a:r>
            <a:r>
              <a:rPr lang="en-US" dirty="0">
                <a:solidFill>
                  <a:schemeClr val="accent1"/>
                </a:solidFill>
              </a:rPr>
              <a:t>’ in the measurement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/>
                </a:solidFill>
              </a:rPr>
              <a:t>Explanatory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Something we can manipulate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What we manipulated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Want to know if it affects the response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Set precisely as part of the experiment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Little or no ‘</a:t>
            </a:r>
            <a:r>
              <a:rPr lang="en-US" b="1" dirty="0">
                <a:solidFill>
                  <a:schemeClr val="accent6"/>
                </a:solidFill>
              </a:rPr>
              <a:t>noise</a:t>
            </a:r>
            <a:r>
              <a:rPr lang="en-US" dirty="0">
                <a:solidFill>
                  <a:schemeClr val="accent6"/>
                </a:solidFill>
              </a:rPr>
              <a:t>’ in the value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BBABB8-E920-06A1-87EB-7501C4155765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0C26ED-727A-EED2-85F2-6ACA6616AD04}"/>
              </a:ext>
            </a:extLst>
          </p:cNvPr>
          <p:cNvSpPr txBox="1"/>
          <p:nvPr/>
        </p:nvSpPr>
        <p:spPr>
          <a:xfrm>
            <a:off x="3553922" y="15759"/>
            <a:ext cx="6480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variables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36995FB-D19C-4516-2BBD-A56886402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755155"/>
            <a:ext cx="45720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1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CBE38-F986-FBFA-25E5-860E086EB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A27B8F8-02CC-F21B-1D88-9CC9E051FE88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46A62F-A464-53D2-3CCA-E2F86B2DDC51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E49BEB-F8CC-72EB-DEA1-624B190CCBAD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EC3490-8D4F-B578-9354-7C5EF4569B2C}"/>
              </a:ext>
            </a:extLst>
          </p:cNvPr>
          <p:cNvSpPr txBox="1"/>
          <p:nvPr/>
        </p:nvSpPr>
        <p:spPr>
          <a:xfrm>
            <a:off x="117513" y="5988480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E9C890-5A15-A30D-9523-667802C45E44}"/>
              </a:ext>
            </a:extLst>
          </p:cNvPr>
          <p:cNvSpPr txBox="1"/>
          <p:nvPr/>
        </p:nvSpPr>
        <p:spPr>
          <a:xfrm>
            <a:off x="3553922" y="15759"/>
            <a:ext cx="6645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questions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FAE452F-05A6-BC63-AC51-FE6614AC36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755155"/>
            <a:ext cx="4572000" cy="36576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CA93DAD8-26C7-CAAB-E199-39E5E163B3FD}"/>
              </a:ext>
            </a:extLst>
          </p:cNvPr>
          <p:cNvSpPr txBox="1"/>
          <p:nvPr/>
        </p:nvSpPr>
        <p:spPr>
          <a:xfrm>
            <a:off x="117513" y="1152427"/>
            <a:ext cx="5842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813855A-9DC3-CCDB-8992-9BDB63D7E0D0}"/>
              </a:ext>
            </a:extLst>
          </p:cNvPr>
          <p:cNvSpPr txBox="1"/>
          <p:nvPr/>
        </p:nvSpPr>
        <p:spPr>
          <a:xfrm>
            <a:off x="117513" y="2370087"/>
            <a:ext cx="77864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the cell length response to dose depend on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Does cell length depend on dose?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Does cell length depend on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dose for each supplement?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94B152-F8F1-9CA8-AAA0-13B5512A4377}"/>
              </a:ext>
            </a:extLst>
          </p:cNvPr>
          <p:cNvSpPr txBox="1"/>
          <p:nvPr/>
        </p:nvSpPr>
        <p:spPr>
          <a:xfrm>
            <a:off x="117512" y="1152427"/>
            <a:ext cx="750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 (categorical)</a:t>
            </a:r>
          </a:p>
        </p:txBody>
      </p:sp>
    </p:spTree>
    <p:extLst>
      <p:ext uri="{BB962C8B-B14F-4D97-AF65-F5344CB8AC3E}">
        <p14:creationId xmlns:p14="http://schemas.microsoft.com/office/powerpoint/2010/main" val="332558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57AC7-4A24-C3FF-00FC-251424E3B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9E887DA-A7FD-0013-47B8-EB47C4ADEBB7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1DBB0F-226C-15EB-293D-9E45A1F0CA68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C8613B-D3C6-CAF8-B781-B0E3003E6C16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CBD633-0433-B50F-C20E-A77447E99B32}"/>
              </a:ext>
            </a:extLst>
          </p:cNvPr>
          <p:cNvSpPr txBox="1"/>
          <p:nvPr/>
        </p:nvSpPr>
        <p:spPr>
          <a:xfrm>
            <a:off x="117513" y="5988480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Scientific questions about the relationship between response and explanatory variables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63F856-B1A0-A3B9-24F2-B39B40B15BC4}"/>
              </a:ext>
            </a:extLst>
          </p:cNvPr>
          <p:cNvSpPr txBox="1"/>
          <p:nvPr/>
        </p:nvSpPr>
        <p:spPr>
          <a:xfrm>
            <a:off x="117513" y="5581728"/>
            <a:ext cx="4309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 a long-form </a:t>
            </a:r>
            <a:r>
              <a:rPr lang="en-US" dirty="0" err="1"/>
              <a:t>dataframe</a:t>
            </a:r>
            <a:r>
              <a:rPr lang="en-US" dirty="0"/>
              <a:t> or </a:t>
            </a:r>
            <a:r>
              <a:rPr lang="en-US" dirty="0" err="1"/>
              <a:t>tibble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149A8D-EB8D-DEB2-6D6A-E3D7D83B4F61}"/>
              </a:ext>
            </a:extLst>
          </p:cNvPr>
          <p:cNvSpPr txBox="1"/>
          <p:nvPr/>
        </p:nvSpPr>
        <p:spPr>
          <a:xfrm>
            <a:off x="3404212" y="4913523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ToothGrowth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725360-04D3-9326-9EAA-859B786D6C49}"/>
              </a:ext>
            </a:extLst>
          </p:cNvPr>
          <p:cNvSpPr txBox="1"/>
          <p:nvPr/>
        </p:nvSpPr>
        <p:spPr>
          <a:xfrm>
            <a:off x="3553922" y="15759"/>
            <a:ext cx="5562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data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D755CAF-6089-E6CA-8E89-DFB35558B8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755155"/>
            <a:ext cx="4572000" cy="3657600"/>
          </a:xfrm>
          <a:prstGeom prst="rect">
            <a:avLst/>
          </a:prstGeom>
        </p:spPr>
      </p:pic>
      <p:pic>
        <p:nvPicPr>
          <p:cNvPr id="28" name="Picture 27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C323CCA8-1A77-F799-AE0F-0E711CEBD8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447" y="2948546"/>
            <a:ext cx="2293903" cy="3909453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55843451-12C5-075F-EA10-AE2A3A543AB2}"/>
              </a:ext>
            </a:extLst>
          </p:cNvPr>
          <p:cNvSpPr txBox="1"/>
          <p:nvPr/>
        </p:nvSpPr>
        <p:spPr>
          <a:xfrm>
            <a:off x="117513" y="1152427"/>
            <a:ext cx="5842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478AE89-37C0-A2AB-EAF3-0EEDC7BBD971}"/>
              </a:ext>
            </a:extLst>
          </p:cNvPr>
          <p:cNvSpPr txBox="1"/>
          <p:nvPr/>
        </p:nvSpPr>
        <p:spPr>
          <a:xfrm>
            <a:off x="117513" y="2370087"/>
            <a:ext cx="77864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the cell length response to dose depend on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Does cell length depend on dose?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Does cell length depend on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dose for each supplement?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716F5E-694F-5622-365E-B609C396A788}"/>
              </a:ext>
            </a:extLst>
          </p:cNvPr>
          <p:cNvSpPr txBox="1"/>
          <p:nvPr/>
        </p:nvSpPr>
        <p:spPr>
          <a:xfrm>
            <a:off x="117512" y="1152427"/>
            <a:ext cx="750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 (categorical)</a:t>
            </a:r>
          </a:p>
        </p:txBody>
      </p:sp>
    </p:spTree>
    <p:extLst>
      <p:ext uri="{BB962C8B-B14F-4D97-AF65-F5344CB8AC3E}">
        <p14:creationId xmlns:p14="http://schemas.microsoft.com/office/powerpoint/2010/main" val="1638177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98FC8-C7DA-9DD8-CC7B-A299CBB7F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376A002-46B5-4D75-984E-48C9661B8CE0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183C05-A346-DFEE-5AD7-D660E86147C4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6D859E-DCDA-E838-6886-B2B572C11575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49C13E-8B77-9F34-2EEC-E5D555658952}"/>
              </a:ext>
            </a:extLst>
          </p:cNvPr>
          <p:cNvSpPr txBox="1"/>
          <p:nvPr/>
        </p:nvSpPr>
        <p:spPr>
          <a:xfrm>
            <a:off x="117513" y="5988480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Scientific questions about the relationship between response and explanatory variables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837E89-053C-A5B1-7559-FFB1640C6632}"/>
              </a:ext>
            </a:extLst>
          </p:cNvPr>
          <p:cNvSpPr txBox="1"/>
          <p:nvPr/>
        </p:nvSpPr>
        <p:spPr>
          <a:xfrm>
            <a:off x="117513" y="5581728"/>
            <a:ext cx="4309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Data in a long-form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dataframe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or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tibble</a:t>
            </a:r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BB4F6A-5853-40EA-EC2B-4EC4F94DAFC1}"/>
              </a:ext>
            </a:extLst>
          </p:cNvPr>
          <p:cNvSpPr txBox="1"/>
          <p:nvPr/>
        </p:nvSpPr>
        <p:spPr>
          <a:xfrm>
            <a:off x="3553922" y="15759"/>
            <a:ext cx="8775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answering questions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E46B7C-B23E-F763-14D5-EE6EBCC49620}"/>
              </a:ext>
            </a:extLst>
          </p:cNvPr>
          <p:cNvSpPr txBox="1"/>
          <p:nvPr/>
        </p:nvSpPr>
        <p:spPr>
          <a:xfrm>
            <a:off x="117513" y="3961575"/>
            <a:ext cx="84377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Put lines through the data – can answer the questions: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Are the lines </a:t>
            </a:r>
            <a:r>
              <a:rPr lang="en-US" b="1" dirty="0">
                <a:solidFill>
                  <a:schemeClr val="accent5"/>
                </a:solidFill>
              </a:rPr>
              <a:t>significantly</a:t>
            </a:r>
            <a:r>
              <a:rPr lang="en-US" dirty="0">
                <a:solidFill>
                  <a:schemeClr val="accent5"/>
                </a:solidFill>
              </a:rPr>
              <a:t> different from one another?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Are the slopes of each line significantly different from one another?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Are the intercepts of each line significantly different from one another?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 are the slope and intercept of each line?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…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3782CBE-5E36-26FA-EA9F-BDB88790CA27}"/>
              </a:ext>
            </a:extLst>
          </p:cNvPr>
          <p:cNvSpPr txBox="1"/>
          <p:nvPr/>
        </p:nvSpPr>
        <p:spPr>
          <a:xfrm>
            <a:off x="117513" y="1152427"/>
            <a:ext cx="5842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65D18EC-EA66-126E-ADC4-B695F0B7B3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771831"/>
            <a:ext cx="4572000" cy="365760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BBEC3B9B-850D-5CC1-DD31-10DFCA73561D}"/>
              </a:ext>
            </a:extLst>
          </p:cNvPr>
          <p:cNvSpPr txBox="1"/>
          <p:nvPr/>
        </p:nvSpPr>
        <p:spPr>
          <a:xfrm>
            <a:off x="117513" y="2370087"/>
            <a:ext cx="77864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the cell length response to dose depend on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Does cell length depend on dose?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Does cell length depend on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dose for each supplement?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E8C3CC-D495-C3BF-D512-995A0CD13A68}"/>
              </a:ext>
            </a:extLst>
          </p:cNvPr>
          <p:cNvSpPr txBox="1"/>
          <p:nvPr/>
        </p:nvSpPr>
        <p:spPr>
          <a:xfrm>
            <a:off x="117512" y="1152427"/>
            <a:ext cx="750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 (categorical)</a:t>
            </a:r>
          </a:p>
        </p:txBody>
      </p:sp>
    </p:spTree>
    <p:extLst>
      <p:ext uri="{BB962C8B-B14F-4D97-AF65-F5344CB8AC3E}">
        <p14:creationId xmlns:p14="http://schemas.microsoft.com/office/powerpoint/2010/main" val="2144784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90F71-3212-1D3C-A6DC-14C3348F3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73AE9C5-498C-8758-E54E-E7C6D81E57FB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5FE9F6-5790-6228-3D4F-070302DF9A61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B1A869-1AFB-78E0-613B-7D02D4BD23E6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6FA29C-E9FA-BE3B-FE9E-06D853EA32ED}"/>
              </a:ext>
            </a:extLst>
          </p:cNvPr>
          <p:cNvSpPr txBox="1"/>
          <p:nvPr/>
        </p:nvSpPr>
        <p:spPr>
          <a:xfrm>
            <a:off x="117513" y="5988480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Scientific questions about the relationship between response and explanatory variables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08238C-1966-2F8D-85CE-3B871AC4DB39}"/>
              </a:ext>
            </a:extLst>
          </p:cNvPr>
          <p:cNvSpPr txBox="1"/>
          <p:nvPr/>
        </p:nvSpPr>
        <p:spPr>
          <a:xfrm>
            <a:off x="3553922" y="15759"/>
            <a:ext cx="7710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Do the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9F0863-AA88-1C8D-563E-627EA9EC906E}"/>
              </a:ext>
            </a:extLst>
          </p:cNvPr>
          <p:cNvSpPr txBox="1"/>
          <p:nvPr/>
        </p:nvSpPr>
        <p:spPr>
          <a:xfrm>
            <a:off x="330506" y="2554753"/>
            <a:ext cx="7353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model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supp * dose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data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ToothGrowth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F2D910-2A57-85BB-2784-B41BF4FE7D22}"/>
              </a:ext>
            </a:extLst>
          </p:cNvPr>
          <p:cNvSpPr txBox="1"/>
          <p:nvPr/>
        </p:nvSpPr>
        <p:spPr>
          <a:xfrm>
            <a:off x="117513" y="2983246"/>
            <a:ext cx="73532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Minimises</a:t>
            </a:r>
            <a:r>
              <a:rPr lang="en-US" dirty="0"/>
              <a:t> the squared distance from points to lines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Only ‘</a:t>
            </a:r>
            <a:r>
              <a:rPr lang="en-US" b="1" dirty="0">
                <a:solidFill>
                  <a:schemeClr val="accent1"/>
                </a:solidFill>
              </a:rPr>
              <a:t>error</a:t>
            </a:r>
            <a:r>
              <a:rPr lang="en-US" dirty="0">
                <a:solidFill>
                  <a:schemeClr val="accent1"/>
                </a:solidFill>
              </a:rPr>
              <a:t>’ in the response variable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Distance from the line the ‘</a:t>
            </a:r>
            <a:r>
              <a:rPr lang="en-US" b="1" dirty="0">
                <a:solidFill>
                  <a:schemeClr val="accent1"/>
                </a:solidFill>
              </a:rPr>
              <a:t>residual</a:t>
            </a:r>
            <a:r>
              <a:rPr lang="en-US" dirty="0">
                <a:solidFill>
                  <a:schemeClr val="accent1"/>
                </a:solidFill>
              </a:rPr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Returns the value for one line and the differences to the other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3EBDE4-14F2-2BAD-442A-E8B1FEB859B0}"/>
              </a:ext>
            </a:extLst>
          </p:cNvPr>
          <p:cNvSpPr txBox="1"/>
          <p:nvPr/>
        </p:nvSpPr>
        <p:spPr>
          <a:xfrm>
            <a:off x="225279" y="4271616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summary(model)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1D0BA1-D47E-5166-409B-FC63C8F4C37F}"/>
              </a:ext>
            </a:extLst>
          </p:cNvPr>
          <p:cNvSpPr txBox="1"/>
          <p:nvPr/>
        </p:nvSpPr>
        <p:spPr>
          <a:xfrm>
            <a:off x="117513" y="1152427"/>
            <a:ext cx="5842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4E2AEB9-EC93-8A9B-C48C-CFAFC184B1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771831"/>
            <a:ext cx="4572000" cy="36576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023F7E6-73BB-724B-027D-9A4055429E5A}"/>
              </a:ext>
            </a:extLst>
          </p:cNvPr>
          <p:cNvSpPr txBox="1"/>
          <p:nvPr/>
        </p:nvSpPr>
        <p:spPr>
          <a:xfrm>
            <a:off x="117512" y="1152427"/>
            <a:ext cx="750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 (categorical)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21FC1E-EBAA-2BAA-290D-2999EE049343}"/>
              </a:ext>
            </a:extLst>
          </p:cNvPr>
          <p:cNvSpPr txBox="1"/>
          <p:nvPr/>
        </p:nvSpPr>
        <p:spPr>
          <a:xfrm>
            <a:off x="117513" y="5581728"/>
            <a:ext cx="4309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Data in a long-form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dataframe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or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tibble</a:t>
            </a:r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438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55F14-B3F5-87E3-B173-F3E43BFB4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A computer screen shot of a number&#10;&#10;AI-generated content may be incorrect.">
            <a:extLst>
              <a:ext uri="{FF2B5EF4-FFF2-40B4-BE49-F238E27FC236}">
                <a16:creationId xmlns:a16="http://schemas.microsoft.com/office/drawing/2014/main" id="{2963CFC1-04A4-314D-4038-4A2BAC9AD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64" y="992426"/>
            <a:ext cx="6415936" cy="54201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3FD37E5-7A9F-6790-1895-2D002FE5539E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AB573E-E115-2052-63CB-9FD916A5CC1B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D4E861-64DB-4588-CF2D-B1A4C2CA6556}"/>
              </a:ext>
            </a:extLst>
          </p:cNvPr>
          <p:cNvSpPr txBox="1"/>
          <p:nvPr/>
        </p:nvSpPr>
        <p:spPr>
          <a:xfrm>
            <a:off x="3553922" y="15759"/>
            <a:ext cx="7710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Do the analysis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A36620-AA51-B349-B577-A3B6C0DA9FE0}"/>
              </a:ext>
            </a:extLst>
          </p:cNvPr>
          <p:cNvSpPr/>
          <p:nvPr/>
        </p:nvSpPr>
        <p:spPr>
          <a:xfrm>
            <a:off x="150564" y="3342679"/>
            <a:ext cx="5556174" cy="155499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CCCA163-C7A5-8717-F32A-FCD7D02190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771831"/>
            <a:ext cx="45720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698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81518-DEE2-1943-0699-FAB1040EE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A computer screen shot of a number&#10;&#10;AI-generated content may be incorrect.">
            <a:extLst>
              <a:ext uri="{FF2B5EF4-FFF2-40B4-BE49-F238E27FC236}">
                <a16:creationId xmlns:a16="http://schemas.microsoft.com/office/drawing/2014/main" id="{F29BB0B6-EBD2-DEF7-EFB1-2BA911A183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391" b="25383"/>
          <a:stretch>
            <a:fillRect/>
          </a:stretch>
        </p:blipFill>
        <p:spPr>
          <a:xfrm>
            <a:off x="128197" y="2391713"/>
            <a:ext cx="6415936" cy="16924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72889D3-EA0C-D269-4F01-F748E78840EC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06A1E8-F1D6-A700-8692-7E2967EA11AF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D4FA9A-C112-321D-F291-72C5BC1EACEF}"/>
              </a:ext>
            </a:extLst>
          </p:cNvPr>
          <p:cNvSpPr txBox="1"/>
          <p:nvPr/>
        </p:nvSpPr>
        <p:spPr>
          <a:xfrm>
            <a:off x="3553922" y="15759"/>
            <a:ext cx="7710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Do the analysis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470E0A1-3A4D-C9AF-D51D-AA265A8C96C9}"/>
              </a:ext>
            </a:extLst>
          </p:cNvPr>
          <p:cNvSpPr/>
          <p:nvPr/>
        </p:nvSpPr>
        <p:spPr>
          <a:xfrm>
            <a:off x="4103251" y="3624808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DF5EF8CD-FFC6-8CDA-E911-FA89667871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771831"/>
            <a:ext cx="4572000" cy="36576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DBDEB23-EDB6-9E3B-1906-21D4B06756BB}"/>
              </a:ext>
            </a:extLst>
          </p:cNvPr>
          <p:cNvSpPr txBox="1"/>
          <p:nvPr/>
        </p:nvSpPr>
        <p:spPr>
          <a:xfrm>
            <a:off x="117513" y="1152427"/>
            <a:ext cx="5842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42DCE2E-33FE-C835-CF63-73ED4F0B85A9}"/>
              </a:ext>
            </a:extLst>
          </p:cNvPr>
          <p:cNvSpPr txBox="1"/>
          <p:nvPr/>
        </p:nvSpPr>
        <p:spPr>
          <a:xfrm>
            <a:off x="-310908" y="4044383"/>
            <a:ext cx="835932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Are the lines </a:t>
            </a:r>
            <a:r>
              <a:rPr lang="en-US" b="1" dirty="0">
                <a:solidFill>
                  <a:schemeClr val="accent5"/>
                </a:solidFill>
              </a:rPr>
              <a:t>significantly</a:t>
            </a:r>
            <a:r>
              <a:rPr lang="en-US" dirty="0">
                <a:solidFill>
                  <a:schemeClr val="accent5"/>
                </a:solidFill>
              </a:rPr>
              <a:t> different from one another?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Are the slopes of each line significantly different from one another?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Are the intercepts of each line significantly different from one another?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 are the slope and intercept of each line?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…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4854358-8EB3-CC55-D793-AE204B2853B7}"/>
              </a:ext>
            </a:extLst>
          </p:cNvPr>
          <p:cNvSpPr txBox="1"/>
          <p:nvPr/>
        </p:nvSpPr>
        <p:spPr>
          <a:xfrm>
            <a:off x="1185436" y="5166506"/>
            <a:ext cx="10601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the cell length response to dose depend on supplement type? </a:t>
            </a:r>
            <a:r>
              <a:rPr lang="en-US" dirty="0">
                <a:solidFill>
                  <a:srgbClr val="FF0000"/>
                </a:solidFill>
              </a:rPr>
              <a:t>Yes,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= 0.025</a:t>
            </a:r>
            <a:endParaRPr lang="en-US" dirty="0">
              <a:solidFill>
                <a:schemeClr val="accent5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Does cell length depend on dose?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Does cell length depend on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dose for each supplement? </a:t>
            </a:r>
            <a:r>
              <a:rPr lang="en-US" dirty="0">
                <a:solidFill>
                  <a:srgbClr val="FF0000"/>
                </a:solidFill>
              </a:rPr>
              <a:t>Need to look closely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02376B-7F91-C99E-7671-60DE9538C38F}"/>
              </a:ext>
            </a:extLst>
          </p:cNvPr>
          <p:cNvSpPr txBox="1"/>
          <p:nvPr/>
        </p:nvSpPr>
        <p:spPr>
          <a:xfrm>
            <a:off x="117512" y="1152427"/>
            <a:ext cx="750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 (categorical)</a:t>
            </a:r>
          </a:p>
        </p:txBody>
      </p:sp>
    </p:spTree>
    <p:extLst>
      <p:ext uri="{BB962C8B-B14F-4D97-AF65-F5344CB8AC3E}">
        <p14:creationId xmlns:p14="http://schemas.microsoft.com/office/powerpoint/2010/main" val="272156422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9" grpId="0"/>
      <p:bldP spid="31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F3210-ABF9-C6B5-8F09-795173D53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A computer screen shot of a number&#10;&#10;AI-generated content may be incorrect.">
            <a:extLst>
              <a:ext uri="{FF2B5EF4-FFF2-40B4-BE49-F238E27FC236}">
                <a16:creationId xmlns:a16="http://schemas.microsoft.com/office/drawing/2014/main" id="{86662A49-2F35-1EBA-272B-72AF5A3E15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391" b="25383"/>
          <a:stretch>
            <a:fillRect/>
          </a:stretch>
        </p:blipFill>
        <p:spPr>
          <a:xfrm>
            <a:off x="128197" y="2391713"/>
            <a:ext cx="6415936" cy="16924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EB79A1C-40D4-ADAF-1EC3-4F956D429893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9D43FF-18C0-A711-10FA-AD2BA117E037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C40AAD-5353-59A3-A0E6-13D2D893D73C}"/>
              </a:ext>
            </a:extLst>
          </p:cNvPr>
          <p:cNvSpPr txBox="1"/>
          <p:nvPr/>
        </p:nvSpPr>
        <p:spPr>
          <a:xfrm>
            <a:off x="3553922" y="15759"/>
            <a:ext cx="7710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Do the analysis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6D7A79CE-DB96-8545-4807-8CB9AAB5CE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771831"/>
            <a:ext cx="4572000" cy="36576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2A07F541-8B75-BD5C-9719-2CB75A38AF92}"/>
              </a:ext>
            </a:extLst>
          </p:cNvPr>
          <p:cNvSpPr txBox="1"/>
          <p:nvPr/>
        </p:nvSpPr>
        <p:spPr>
          <a:xfrm>
            <a:off x="117513" y="1152427"/>
            <a:ext cx="5842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87251A7-FCFA-89C5-973A-22F38749B78C}"/>
              </a:ext>
            </a:extLst>
          </p:cNvPr>
          <p:cNvSpPr txBox="1"/>
          <p:nvPr/>
        </p:nvSpPr>
        <p:spPr>
          <a:xfrm>
            <a:off x="128197" y="6460402"/>
            <a:ext cx="10601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dose for each supplement? </a:t>
            </a:r>
            <a:r>
              <a:rPr lang="en-US" dirty="0">
                <a:solidFill>
                  <a:srgbClr val="FF0000"/>
                </a:solidFill>
              </a:rPr>
              <a:t>Need to look closely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0CF97A-4CC4-29A3-A543-05BFE4907F44}"/>
              </a:ext>
            </a:extLst>
          </p:cNvPr>
          <p:cNvSpPr txBox="1"/>
          <p:nvPr/>
        </p:nvSpPr>
        <p:spPr>
          <a:xfrm>
            <a:off x="54298" y="4383727"/>
            <a:ext cx="11491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Called a linear model, because it all just adds up in a linear way (not just because we’re fitting straight lines!)</a:t>
            </a:r>
          </a:p>
          <a:p>
            <a:pPr lvl="2"/>
            <a:r>
              <a:rPr lang="en-US" dirty="0" err="1"/>
              <a:t>ŷ</a:t>
            </a:r>
            <a:r>
              <a:rPr lang="en-US" baseline="-25000" dirty="0" err="1"/>
              <a:t>i</a:t>
            </a:r>
            <a:r>
              <a:rPr lang="en-US" dirty="0"/>
              <a:t> = β</a:t>
            </a:r>
            <a:r>
              <a:rPr lang="en-US" baseline="-25000" dirty="0"/>
              <a:t>0</a:t>
            </a:r>
            <a:r>
              <a:rPr lang="en-US" dirty="0"/>
              <a:t> + β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1</a:t>
            </a:r>
            <a:r>
              <a:rPr lang="en-US" dirty="0"/>
              <a:t> + β</a:t>
            </a:r>
            <a:r>
              <a:rPr lang="en-US" baseline="-25000" dirty="0"/>
              <a:t>2 </a:t>
            </a:r>
            <a:r>
              <a:rPr lang="en-US" dirty="0"/>
              <a:t> x</a:t>
            </a:r>
            <a:r>
              <a:rPr lang="en-US" baseline="-25000" dirty="0"/>
              <a:t>2  </a:t>
            </a:r>
            <a:r>
              <a:rPr lang="en-US" dirty="0"/>
              <a:t>+ β</a:t>
            </a:r>
            <a:r>
              <a:rPr lang="en-US" baseline="-25000" dirty="0"/>
              <a:t>3  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2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BC74D4-8B2E-46DD-1EDD-953B5B1AE38D}"/>
              </a:ext>
            </a:extLst>
          </p:cNvPr>
          <p:cNvSpPr txBox="1"/>
          <p:nvPr/>
        </p:nvSpPr>
        <p:spPr>
          <a:xfrm>
            <a:off x="117512" y="1152427"/>
            <a:ext cx="750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Vitamin C dose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 (categorical)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31782AE-094B-95F8-381F-C01BAA9C5A94}"/>
              </a:ext>
            </a:extLst>
          </p:cNvPr>
          <p:cNvGrpSpPr/>
          <p:nvPr/>
        </p:nvGrpSpPr>
        <p:grpSpPr>
          <a:xfrm>
            <a:off x="117311" y="2929027"/>
            <a:ext cx="2176091" cy="2054864"/>
            <a:chOff x="117311" y="2929027"/>
            <a:chExt cx="2176091" cy="2054864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F94817B-9B15-1D80-4821-66C93D0E9CEB}"/>
                </a:ext>
              </a:extLst>
            </p:cNvPr>
            <p:cNvSpPr/>
            <p:nvPr/>
          </p:nvSpPr>
          <p:spPr>
            <a:xfrm>
              <a:off x="117311" y="2929027"/>
              <a:ext cx="2176091" cy="266731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DFE0070-5C20-3C45-80F6-9F0FD06F18A7}"/>
                </a:ext>
              </a:extLst>
            </p:cNvPr>
            <p:cNvSpPr/>
            <p:nvPr/>
          </p:nvSpPr>
          <p:spPr>
            <a:xfrm>
              <a:off x="1393080" y="4728990"/>
              <a:ext cx="252839" cy="254901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4D980F9-7278-8040-669A-B9FC93931797}"/>
              </a:ext>
            </a:extLst>
          </p:cNvPr>
          <p:cNvSpPr txBox="1"/>
          <p:nvPr/>
        </p:nvSpPr>
        <p:spPr>
          <a:xfrm>
            <a:off x="54297" y="5184637"/>
            <a:ext cx="1236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x is a categorical variable, works like a binary: 1 = ‘it’s in this category’ 0 = ‘it’s in another category’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1569D47-A38B-4715-9B68-75FEFB61240F}"/>
              </a:ext>
            </a:extLst>
          </p:cNvPr>
          <p:cNvGrpSpPr/>
          <p:nvPr/>
        </p:nvGrpSpPr>
        <p:grpSpPr>
          <a:xfrm>
            <a:off x="117512" y="3161911"/>
            <a:ext cx="2176091" cy="1815380"/>
            <a:chOff x="128197" y="2896369"/>
            <a:chExt cx="2176091" cy="181538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BD7C71A-DE57-E1F7-089F-61BA83879551}"/>
                </a:ext>
              </a:extLst>
            </p:cNvPr>
            <p:cNvSpPr/>
            <p:nvPr/>
          </p:nvSpPr>
          <p:spPr>
            <a:xfrm>
              <a:off x="128197" y="2896369"/>
              <a:ext cx="2176091" cy="266731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DCCE45E-B06A-C9A4-C6E9-516325E72C95}"/>
                </a:ext>
              </a:extLst>
            </p:cNvPr>
            <p:cNvSpPr/>
            <p:nvPr/>
          </p:nvSpPr>
          <p:spPr>
            <a:xfrm>
              <a:off x="1806737" y="4456848"/>
              <a:ext cx="252839" cy="254901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77B53C2-F08B-E01D-C416-83A277D67B19}"/>
              </a:ext>
            </a:extLst>
          </p:cNvPr>
          <p:cNvGrpSpPr/>
          <p:nvPr/>
        </p:nvGrpSpPr>
        <p:grpSpPr>
          <a:xfrm>
            <a:off x="117311" y="3428642"/>
            <a:ext cx="2584522" cy="1555249"/>
            <a:chOff x="117311" y="2929027"/>
            <a:chExt cx="2584522" cy="155524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E7B44C1-1596-ED90-3DD7-F8CABDB2F1E2}"/>
                </a:ext>
              </a:extLst>
            </p:cNvPr>
            <p:cNvSpPr/>
            <p:nvPr/>
          </p:nvSpPr>
          <p:spPr>
            <a:xfrm>
              <a:off x="117311" y="2929027"/>
              <a:ext cx="2176091" cy="266731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21A55AB-A9FA-EF97-C28D-B3F3DBDED1A6}"/>
                </a:ext>
              </a:extLst>
            </p:cNvPr>
            <p:cNvSpPr/>
            <p:nvPr/>
          </p:nvSpPr>
          <p:spPr>
            <a:xfrm>
              <a:off x="2448994" y="4229375"/>
              <a:ext cx="252839" cy="254901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933E424-81BB-C4AB-EFD8-5DDE4633C5D6}"/>
              </a:ext>
            </a:extLst>
          </p:cNvPr>
          <p:cNvGrpSpPr/>
          <p:nvPr/>
        </p:nvGrpSpPr>
        <p:grpSpPr>
          <a:xfrm>
            <a:off x="117511" y="3661526"/>
            <a:ext cx="3270162" cy="1322365"/>
            <a:chOff x="128197" y="2929027"/>
            <a:chExt cx="3270162" cy="13223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1F73391-BC45-9E51-CA89-474A41BBCE85}"/>
                </a:ext>
              </a:extLst>
            </p:cNvPr>
            <p:cNvSpPr/>
            <p:nvPr/>
          </p:nvSpPr>
          <p:spPr>
            <a:xfrm>
              <a:off x="128197" y="2929027"/>
              <a:ext cx="2176091" cy="266731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6DEC4A6-4731-1CD9-437A-D8FF77B05B37}"/>
                </a:ext>
              </a:extLst>
            </p:cNvPr>
            <p:cNvSpPr/>
            <p:nvPr/>
          </p:nvSpPr>
          <p:spPr>
            <a:xfrm>
              <a:off x="3145520" y="3996491"/>
              <a:ext cx="252839" cy="254901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3315E44D-6798-E2D2-26D6-C6DC565B1DE4}"/>
              </a:ext>
            </a:extLst>
          </p:cNvPr>
          <p:cNvSpPr txBox="1"/>
          <p:nvPr/>
        </p:nvSpPr>
        <p:spPr>
          <a:xfrm>
            <a:off x="54298" y="5523567"/>
            <a:ext cx="99170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 for vitamin C (supp = “VC” i.e. x</a:t>
            </a:r>
            <a:r>
              <a:rPr lang="en-US" baseline="-25000" dirty="0"/>
              <a:t>1</a:t>
            </a:r>
            <a:r>
              <a:rPr lang="en-US" dirty="0"/>
              <a:t> = 0) and dose = 1mg/day (i.e. x</a:t>
            </a:r>
            <a:r>
              <a:rPr lang="en-US" baseline="-25000" dirty="0"/>
              <a:t>2</a:t>
            </a:r>
            <a:r>
              <a:rPr lang="en-US" dirty="0"/>
              <a:t> = 1)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ŷ</a:t>
            </a:r>
            <a:r>
              <a:rPr lang="en-US" baseline="-25000" dirty="0" err="1"/>
              <a:t>i</a:t>
            </a:r>
            <a:r>
              <a:rPr lang="en-US" dirty="0"/>
              <a:t> = Intercept + </a:t>
            </a:r>
            <a:r>
              <a:rPr lang="en-US" dirty="0" err="1"/>
              <a:t>suppOJ</a:t>
            </a:r>
            <a:r>
              <a:rPr lang="en-US" dirty="0"/>
              <a:t> x 0 + dose x 1 + </a:t>
            </a:r>
            <a:r>
              <a:rPr lang="en-US" dirty="0" err="1"/>
              <a:t>suppOJ:dose</a:t>
            </a:r>
            <a:r>
              <a:rPr lang="en-US" dirty="0"/>
              <a:t> x 0 x 1 </a:t>
            </a:r>
            <a:br>
              <a:rPr lang="en-US" dirty="0"/>
            </a:br>
            <a:r>
              <a:rPr lang="en-US" dirty="0"/>
              <a:t>    = 3.295 +         0 +                   11.716 +               0 =  </a:t>
            </a:r>
            <a:r>
              <a:rPr lang="en-US" b="1" dirty="0"/>
              <a:t>15. 011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67EEC8-5606-A7CA-8EBF-04D1085B8A29}"/>
              </a:ext>
            </a:extLst>
          </p:cNvPr>
          <p:cNvSpPr txBox="1"/>
          <p:nvPr/>
        </p:nvSpPr>
        <p:spPr>
          <a:xfrm>
            <a:off x="7765970" y="6077565"/>
            <a:ext cx="1848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Check with plot!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37AC94-0776-2276-C6CD-E1292EB44828}"/>
              </a:ext>
            </a:extLst>
          </p:cNvPr>
          <p:cNvSpPr txBox="1"/>
          <p:nvPr/>
        </p:nvSpPr>
        <p:spPr>
          <a:xfrm>
            <a:off x="9828682" y="5453409"/>
            <a:ext cx="2309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(‘</a:t>
            </a:r>
            <a:r>
              <a:rPr lang="en-US" b="1" dirty="0"/>
              <a:t>Dummy variable</a:t>
            </a:r>
            <a:r>
              <a:rPr lang="en-US" dirty="0"/>
              <a:t>’) </a:t>
            </a:r>
          </a:p>
        </p:txBody>
      </p:sp>
    </p:spTree>
    <p:extLst>
      <p:ext uri="{BB962C8B-B14F-4D97-AF65-F5344CB8AC3E}">
        <p14:creationId xmlns:p14="http://schemas.microsoft.com/office/powerpoint/2010/main" val="322577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5" grpId="0"/>
      <p:bldP spid="28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7948</TotalTime>
  <Words>1693</Words>
  <Application>Microsoft Macintosh PowerPoint</Application>
  <PresentationFormat>Widescreen</PresentationFormat>
  <Paragraphs>193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Courier New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Knight</dc:creator>
  <cp:lastModifiedBy>Chris Knight</cp:lastModifiedBy>
  <cp:revision>13</cp:revision>
  <dcterms:created xsi:type="dcterms:W3CDTF">2025-08-15T11:03:34Z</dcterms:created>
  <dcterms:modified xsi:type="dcterms:W3CDTF">2025-10-14T10:30:59Z</dcterms:modified>
</cp:coreProperties>
</file>