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/>
    <p:restoredTop sz="94971"/>
  </p:normalViewPr>
  <p:slideViewPr>
    <p:cSldViewPr snapToGrid="0">
      <p:cViewPr varScale="1">
        <p:scale>
          <a:sx n="107" d="100"/>
          <a:sy n="107" d="100"/>
        </p:scale>
        <p:origin x="17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EB5FF-3262-9BC1-DEF6-E3A832130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F1F3B-F259-0942-BFD7-56C371AD5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8BAC8-5FC5-8DF7-1C70-993FE8F0C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9CCA1-4BD3-97EA-3133-F7BDE7FE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74330-BCA4-04AA-7A91-30E5856D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4B33-1F0A-2EA8-6FF9-25F99362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587E4-18D8-57F8-E192-4A9596761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9974-F6CB-C944-B266-23F2B078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4ABF0-1824-DE74-B8DB-EE3757B3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F5DF-B69A-BB31-2117-A706C67A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01EBDE-4827-6BB3-2E72-981C16E71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FD98E-720D-B67F-BBD6-DE8BD55F0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E986B-38B8-6376-CEBC-23E9ACFF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3DBBC-015E-2842-CB9E-F18B2193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48B82-3AB7-1DCF-E05C-BD608ED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F5850-A246-6A9F-6FB0-7C8DD5FD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80730-718C-DD55-BADD-0696BFF3B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9DC7E-F5B9-07AD-59F8-5FDBF097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F57AD-37FA-B9CD-5535-807D2432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402FD-8C8D-F805-78C6-FBD42F4A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CF1A1-BC5D-296D-3C76-DCE67B118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A4A60-2A54-ECE1-F4A4-92B521E37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405D4-A7C4-49E9-F6FC-8E9CA651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510DC-B62C-58A5-F68C-6734435F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7801-5830-A730-AC3D-BA8DC8D7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8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F29E-9888-CCEF-BE86-493A693A0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AE0DE-1447-43B9-BA5A-6BBA85A64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27E28-17A4-32DF-217A-D8FE556B2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3592E-4446-1F15-BDE4-8D6A0333B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E654D-F864-1774-CC41-26996B69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B76D0-CE6F-2467-BB55-14EF1095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F8ED-B33A-A395-040D-77C7B07AB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0CCE1-8043-A232-2372-DE2B39BBF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1AE37-6EA8-60FF-F1C7-B93143D5C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3EC4A-0AB1-C2A9-4FB0-D04A89F5E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730F21-B364-4F10-541E-C6A29A0D0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2B01F-A5A2-8F72-265A-29889EFE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1D65D-A7AA-C9CB-A3FC-EDCE5F1E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5C2C9-63D6-78B5-0FEA-7A0296DC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303F-6D64-2422-3F14-7E4052EA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0CC7F-78A8-5705-A6EC-DB80EE08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4FA2E-C725-DF04-678D-A829F4C9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35022-CBC0-D252-88E5-BE942133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7685BC-C3A3-E700-4D8A-3F08B879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174C5E-2473-5F7C-EE84-6E11B29C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6EEA7-F289-1260-6DE3-0ADD2CB5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8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F648-C170-FACC-325E-65CD46D3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07ADB-7225-70E9-8DCD-B6B327121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6A54D-CC10-11AE-F16E-96E6F238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07E1E-3C77-AABA-CA0B-21B5DF4D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4AEFB-13FD-4703-DEBF-BB14517E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24402-2AB0-1017-6C0D-BDC5ED8F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F55B-080E-5574-074F-80785A9F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59892-FFD8-D695-939C-5A158CA67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C8F1B-326F-F1EC-9A63-9A84D8D0E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EE169-2EBD-BF22-226D-6366CC0E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D22F6-B318-D92A-D8FB-AFBFB86B0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6B635-57DE-7A0C-7932-DC15F4A6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03ACE-95CD-632B-1FB2-F8D33418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C4304-AD0C-EACA-13BC-54483D867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22EC2-EA53-ADA1-C8C1-0A1525925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45D36-7487-B449-B5EC-B2987E39649A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CCE9-DEC0-2934-CFE1-01DCA55F5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52FCB-BFDE-55BE-034C-51BE6C92A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574802-E69B-349A-8279-8EB5CAEEE5B0}"/>
              </a:ext>
            </a:extLst>
          </p:cNvPr>
          <p:cNvSpPr txBox="1"/>
          <p:nvPr/>
        </p:nvSpPr>
        <p:spPr>
          <a:xfrm>
            <a:off x="1989526" y="2291207"/>
            <a:ext cx="3812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Linear Modelling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9D637B-6B68-9D95-8832-E978B370F244}"/>
              </a:ext>
            </a:extLst>
          </p:cNvPr>
          <p:cNvSpPr txBox="1"/>
          <p:nvPr/>
        </p:nvSpPr>
        <p:spPr>
          <a:xfrm>
            <a:off x="3056037" y="3669696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4D9519-3764-91DD-C48D-2C528F804A3A}"/>
              </a:ext>
            </a:extLst>
          </p:cNvPr>
          <p:cNvSpPr txBox="1"/>
          <p:nvPr/>
        </p:nvSpPr>
        <p:spPr>
          <a:xfrm>
            <a:off x="2723832" y="3199527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Starting point: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1C5180-077F-8E8D-95B6-3F35FE19BDDC}"/>
              </a:ext>
            </a:extLst>
          </p:cNvPr>
          <p:cNvSpPr txBox="1"/>
          <p:nvPr/>
        </p:nvSpPr>
        <p:spPr>
          <a:xfrm>
            <a:off x="3056037" y="4068826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D1E6DB-54E2-792F-99E7-D063CFFE55EA}"/>
              </a:ext>
            </a:extLst>
          </p:cNvPr>
          <p:cNvSpPr txBox="1"/>
          <p:nvPr/>
        </p:nvSpPr>
        <p:spPr>
          <a:xfrm>
            <a:off x="3056037" y="4467955"/>
            <a:ext cx="437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85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F2AFFD-A93C-44AE-6DFE-CF1459B997B1}"/>
              </a:ext>
            </a:extLst>
          </p:cNvPr>
          <p:cNvSpPr txBox="1"/>
          <p:nvPr/>
        </p:nvSpPr>
        <p:spPr>
          <a:xfrm>
            <a:off x="620615" y="325507"/>
            <a:ext cx="114318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dirty="0">
                <a:effectLst/>
                <a:latin typeface="Helvetica Neue" panose="02000503000000020004" pitchFamily="2" charset="0"/>
              </a:rPr>
              <a:t>Crampton, E. W. </a:t>
            </a:r>
            <a:r>
              <a:rPr lang="en-GB" b="1" dirty="0">
                <a:effectLst/>
                <a:latin typeface="Helvetica Neue" panose="02000503000000020004" pitchFamily="2" charset="0"/>
              </a:rPr>
              <a:t>The growth of the odontoblasts of the incisor tooth as a criterion of the vitamin C intake of the guinea pig</a:t>
            </a:r>
            <a:r>
              <a:rPr lang="en-GB" dirty="0">
                <a:effectLst/>
                <a:latin typeface="Helvetica Neue" panose="02000503000000020004" pitchFamily="2" charset="0"/>
              </a:rPr>
              <a:t>. </a:t>
            </a:r>
            <a:r>
              <a:rPr lang="en-GB" i="1" dirty="0">
                <a:effectLst/>
                <a:latin typeface="Helvetica Neue" panose="02000503000000020004" pitchFamily="2" charset="0"/>
              </a:rPr>
              <a:t>J </a:t>
            </a:r>
            <a:r>
              <a:rPr lang="en-GB" i="1" dirty="0" err="1">
                <a:effectLst/>
                <a:latin typeface="Helvetica Neue" panose="02000503000000020004" pitchFamily="2" charset="0"/>
              </a:rPr>
              <a:t>Nutr</a:t>
            </a:r>
            <a:r>
              <a:rPr lang="en-GB" dirty="0">
                <a:effectLst/>
                <a:latin typeface="Helvetica Neue" panose="02000503000000020004" pitchFamily="2" charset="0"/>
              </a:rPr>
              <a:t> 33, 491-504 (1947). https://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doi.org</a:t>
            </a:r>
            <a:r>
              <a:rPr lang="en-GB" dirty="0">
                <a:effectLst/>
                <a:latin typeface="Helvetica Neue" panose="02000503000000020004" pitchFamily="2" charset="0"/>
              </a:rPr>
              <a:t>/10.1093/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jn</a:t>
            </a:r>
            <a:r>
              <a:rPr lang="en-GB" dirty="0">
                <a:effectLst/>
                <a:latin typeface="Helvetica Neue" panose="02000503000000020004" pitchFamily="2" charset="0"/>
              </a:rPr>
              <a:t>/33.5.491</a:t>
            </a:r>
          </a:p>
        </p:txBody>
      </p:sp>
    </p:spTree>
    <p:extLst>
      <p:ext uri="{BB962C8B-B14F-4D97-AF65-F5344CB8AC3E}">
        <p14:creationId xmlns:p14="http://schemas.microsoft.com/office/powerpoint/2010/main" val="3376858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1F39805-3FBD-2184-DF60-C85A52406DB7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348E79-030A-0863-4EFF-941317E2410A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3453E8-60ED-2250-13CE-C13E3F43352A}"/>
              </a:ext>
            </a:extLst>
          </p:cNvPr>
          <p:cNvSpPr txBox="1"/>
          <p:nvPr/>
        </p:nvSpPr>
        <p:spPr>
          <a:xfrm>
            <a:off x="117513" y="1446757"/>
            <a:ext cx="7648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 (continuous numeric)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 (categorical)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5C7B9E-6BB7-9522-925F-7DEAA03B6A02}"/>
              </a:ext>
            </a:extLst>
          </p:cNvPr>
          <p:cNvSpPr txBox="1"/>
          <p:nvPr/>
        </p:nvSpPr>
        <p:spPr>
          <a:xfrm>
            <a:off x="117513" y="2566096"/>
            <a:ext cx="66569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Roles in experiment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</a:rPr>
              <a:t>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we care about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we measured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Want to know if it responds to explanatory variables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Not set as part of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Biological and technical ‘</a:t>
            </a:r>
            <a:r>
              <a:rPr lang="en-US" b="1" dirty="0">
                <a:solidFill>
                  <a:schemeClr val="accent1"/>
                </a:solidFill>
              </a:rPr>
              <a:t>noise</a:t>
            </a:r>
            <a:r>
              <a:rPr lang="en-US" dirty="0">
                <a:solidFill>
                  <a:schemeClr val="accent1"/>
                </a:solidFill>
              </a:rPr>
              <a:t>’ in the measurement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6"/>
                </a:solidFill>
              </a:rPr>
              <a:t>Explanatory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Something we can manipulate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What we manipulated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Want to know if it affects the response variable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Set precisely as part of the experiment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Little or no ‘</a:t>
            </a:r>
            <a:r>
              <a:rPr lang="en-US" b="1" dirty="0">
                <a:solidFill>
                  <a:schemeClr val="accent6"/>
                </a:solidFill>
              </a:rPr>
              <a:t>noise</a:t>
            </a:r>
            <a:r>
              <a:rPr lang="en-US" dirty="0">
                <a:solidFill>
                  <a:schemeClr val="accent6"/>
                </a:solidFill>
              </a:rPr>
              <a:t>’ in the value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BBABB8-E920-06A1-87EB-7501C4155765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Clarity about what is your response variable and what are explanatory variables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0C26ED-727A-EED2-85F2-6ACA6616AD04}"/>
              </a:ext>
            </a:extLst>
          </p:cNvPr>
          <p:cNvSpPr txBox="1"/>
          <p:nvPr/>
        </p:nvSpPr>
        <p:spPr>
          <a:xfrm>
            <a:off x="3553922" y="15759"/>
            <a:ext cx="6480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variables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BDAA418-75DF-F34F-28CB-BC5E1C89E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5513" y="1071390"/>
            <a:ext cx="45720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1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CBE38-F986-FBFA-25E5-860E086EB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A27B8F8-02CC-F21B-1D88-9CC9E051FE88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46A62F-A464-53D2-3CCA-E2F86B2DDC51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E49BEB-F8CC-72EB-DEA1-624B190CCBAD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EC3490-8D4F-B578-9354-7C5EF4569B2C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E9C890-5A15-A30D-9523-667802C45E44}"/>
              </a:ext>
            </a:extLst>
          </p:cNvPr>
          <p:cNvSpPr txBox="1"/>
          <p:nvPr/>
        </p:nvSpPr>
        <p:spPr>
          <a:xfrm>
            <a:off x="3553922" y="15759"/>
            <a:ext cx="6645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questions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198B3A-0981-018F-4C99-47C97B7F9F66}"/>
              </a:ext>
            </a:extLst>
          </p:cNvPr>
          <p:cNvSpPr txBox="1"/>
          <p:nvPr/>
        </p:nvSpPr>
        <p:spPr>
          <a:xfrm>
            <a:off x="117513" y="2370087"/>
            <a:ext cx="68495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cell length depend on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expected cell length with Vitamin C?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0B93C92-6BEA-1A44-092F-955B01E46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5513" y="1071390"/>
            <a:ext cx="4572000" cy="36576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E880451-78A1-E297-5BBC-74EE26C344B5}"/>
              </a:ext>
            </a:extLst>
          </p:cNvPr>
          <p:cNvSpPr txBox="1"/>
          <p:nvPr/>
        </p:nvSpPr>
        <p:spPr>
          <a:xfrm>
            <a:off x="117513" y="1446757"/>
            <a:ext cx="5842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</p:spTree>
    <p:extLst>
      <p:ext uri="{BB962C8B-B14F-4D97-AF65-F5344CB8AC3E}">
        <p14:creationId xmlns:p14="http://schemas.microsoft.com/office/powerpoint/2010/main" val="332558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57AC7-4A24-C3FF-00FC-251424E3B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9E887DA-A7FD-0013-47B8-EB47C4ADEBB7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1DBB0F-226C-15EB-293D-9E45A1F0CA68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C8613B-D3C6-CAF8-B781-B0E3003E6C16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CBD633-0433-B50F-C20E-A77447E99B32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Scientific questions about the relationship between response and explanatory variables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149A8D-EB8D-DEB2-6D6A-E3D7D83B4F61}"/>
              </a:ext>
            </a:extLst>
          </p:cNvPr>
          <p:cNvSpPr txBox="1"/>
          <p:nvPr/>
        </p:nvSpPr>
        <p:spPr>
          <a:xfrm>
            <a:off x="3404212" y="4913523"/>
            <a:ext cx="211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ToothGrowth2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725360-04D3-9326-9EAA-859B786D6C49}"/>
              </a:ext>
            </a:extLst>
          </p:cNvPr>
          <p:cNvSpPr txBox="1"/>
          <p:nvPr/>
        </p:nvSpPr>
        <p:spPr>
          <a:xfrm>
            <a:off x="3553922" y="15759"/>
            <a:ext cx="5562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data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9CB427B-8869-ECA6-623D-1E115AE83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5513" y="1071390"/>
            <a:ext cx="4572000" cy="3657600"/>
          </a:xfrm>
          <a:prstGeom prst="rect">
            <a:avLst/>
          </a:prstGeom>
        </p:spPr>
      </p:pic>
      <p:pic>
        <p:nvPicPr>
          <p:cNvPr id="22" name="Picture 21" descr="A screenshot of a computer screen&#10;&#10;AI-generated content may be incorrect.">
            <a:extLst>
              <a:ext uri="{FF2B5EF4-FFF2-40B4-BE49-F238E27FC236}">
                <a16:creationId xmlns:a16="http://schemas.microsoft.com/office/drawing/2014/main" id="{D57B57F2-73EB-EA81-99AB-FB3393D92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7533" y="2605414"/>
            <a:ext cx="1811971" cy="4252586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12CC5BDA-371F-3E44-F1B3-9B6A8D2BC120}"/>
              </a:ext>
            </a:extLst>
          </p:cNvPr>
          <p:cNvSpPr txBox="1"/>
          <p:nvPr/>
        </p:nvSpPr>
        <p:spPr>
          <a:xfrm>
            <a:off x="117513" y="2370087"/>
            <a:ext cx="68495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cell length depend on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expected cell length with Vitamin 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0C16C4E-8FD0-DC08-4E64-3AF9F7797103}"/>
              </a:ext>
            </a:extLst>
          </p:cNvPr>
          <p:cNvSpPr txBox="1"/>
          <p:nvPr/>
        </p:nvSpPr>
        <p:spPr>
          <a:xfrm>
            <a:off x="117513" y="1446757"/>
            <a:ext cx="5842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AE8A0D-7D7C-D468-4BC8-2BDF2E7FC6E2}"/>
              </a:ext>
            </a:extLst>
          </p:cNvPr>
          <p:cNvSpPr txBox="1"/>
          <p:nvPr/>
        </p:nvSpPr>
        <p:spPr>
          <a:xfrm>
            <a:off x="117513" y="5581728"/>
            <a:ext cx="4309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177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98FC8-C7DA-9DD8-CC7B-A299CBB7F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376A002-46B5-4D75-984E-48C9661B8CE0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183C05-A346-DFEE-5AD7-D660E86147C4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6D859E-DCDA-E838-6886-B2B572C11575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49C13E-8B77-9F34-2EEC-E5D555658952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Scientific questions about the relationship between response and explanatory variables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BB4F6A-5853-40EA-EC2B-4EC4F94DAFC1}"/>
              </a:ext>
            </a:extLst>
          </p:cNvPr>
          <p:cNvSpPr txBox="1"/>
          <p:nvPr/>
        </p:nvSpPr>
        <p:spPr>
          <a:xfrm>
            <a:off x="3553922" y="15759"/>
            <a:ext cx="8775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answering questions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3D7D524-08CC-D95B-AF61-40DB54FEC013}"/>
              </a:ext>
            </a:extLst>
          </p:cNvPr>
          <p:cNvSpPr txBox="1"/>
          <p:nvPr/>
        </p:nvSpPr>
        <p:spPr>
          <a:xfrm>
            <a:off x="117513" y="2370087"/>
            <a:ext cx="68495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cell length depend on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supplement type?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expected cell length with Vitamin 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B1361B4-E401-11EE-FB1F-EC6055E0B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0453" y="1031422"/>
            <a:ext cx="4572000" cy="365760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82B4908-A7B9-4AFD-DDA0-E284B8367564}"/>
              </a:ext>
            </a:extLst>
          </p:cNvPr>
          <p:cNvSpPr txBox="1"/>
          <p:nvPr/>
        </p:nvSpPr>
        <p:spPr>
          <a:xfrm>
            <a:off x="117513" y="1446757"/>
            <a:ext cx="5842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E46B7C-B23E-F763-14D5-EE6EBCC49620}"/>
              </a:ext>
            </a:extLst>
          </p:cNvPr>
          <p:cNvSpPr txBox="1"/>
          <p:nvPr/>
        </p:nvSpPr>
        <p:spPr>
          <a:xfrm>
            <a:off x="117513" y="4124413"/>
            <a:ext cx="84377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Put lines through the data – can answer the questions: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Is the difference between the supplements </a:t>
            </a:r>
            <a:r>
              <a:rPr lang="en-US" b="1" dirty="0">
                <a:solidFill>
                  <a:schemeClr val="accent5"/>
                </a:solidFill>
              </a:rPr>
              <a:t>significantly</a:t>
            </a:r>
            <a:r>
              <a:rPr lang="en-US" dirty="0">
                <a:solidFill>
                  <a:schemeClr val="accent5"/>
                </a:solidFill>
              </a:rPr>
              <a:t> different from zero?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 is the difference between the supplements?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estimate for Vitamin C?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uncertainty estimate on any of the above?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3464F3-739F-55A1-47DE-FBA2A210BC1B}"/>
              </a:ext>
            </a:extLst>
          </p:cNvPr>
          <p:cNvSpPr txBox="1"/>
          <p:nvPr/>
        </p:nvSpPr>
        <p:spPr>
          <a:xfrm>
            <a:off x="117513" y="5581728"/>
            <a:ext cx="4309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Data in a long-form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dataframe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or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tibble</a:t>
            </a:r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84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90F71-3212-1D3C-A6DC-14C3348F3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73AE9C5-498C-8758-E54E-E7C6D81E57FB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5FE9F6-5790-6228-3D4F-070302DF9A61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B1A869-1AFB-78E0-613B-7D02D4BD23E6}"/>
              </a:ext>
            </a:extLst>
          </p:cNvPr>
          <p:cNvSpPr txBox="1"/>
          <p:nvPr/>
        </p:nvSpPr>
        <p:spPr>
          <a:xfrm>
            <a:off x="117513" y="6357812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6FA29C-E9FA-BE3B-FE9E-06D853EA32ED}"/>
              </a:ext>
            </a:extLst>
          </p:cNvPr>
          <p:cNvSpPr txBox="1"/>
          <p:nvPr/>
        </p:nvSpPr>
        <p:spPr>
          <a:xfrm>
            <a:off x="117513" y="5988480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Scientific questions about the relationship between response and explanatory variables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08238C-1966-2F8D-85CE-3B871AC4DB39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9F0863-AA88-1C8D-563E-627EA9EC906E}"/>
              </a:ext>
            </a:extLst>
          </p:cNvPr>
          <p:cNvSpPr txBox="1"/>
          <p:nvPr/>
        </p:nvSpPr>
        <p:spPr>
          <a:xfrm>
            <a:off x="330506" y="2554753"/>
            <a:ext cx="6526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model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data = ToothGrowth2)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F2D910-2A57-85BB-2784-B41BF4FE7D22}"/>
              </a:ext>
            </a:extLst>
          </p:cNvPr>
          <p:cNvSpPr txBox="1"/>
          <p:nvPr/>
        </p:nvSpPr>
        <p:spPr>
          <a:xfrm>
            <a:off x="117513" y="2983246"/>
            <a:ext cx="67391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Minimises</a:t>
            </a:r>
            <a:r>
              <a:rPr lang="en-US" dirty="0"/>
              <a:t> the squared distance from points to line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Only ‘</a:t>
            </a:r>
            <a:r>
              <a:rPr lang="en-US" b="1" dirty="0">
                <a:solidFill>
                  <a:schemeClr val="accent1"/>
                </a:solidFill>
              </a:rPr>
              <a:t>error</a:t>
            </a:r>
            <a:r>
              <a:rPr lang="en-US" dirty="0">
                <a:solidFill>
                  <a:schemeClr val="accent1"/>
                </a:solidFill>
              </a:rPr>
              <a:t>’ in the response variable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Distance from the line the ‘</a:t>
            </a:r>
            <a:r>
              <a:rPr lang="en-US" b="1" dirty="0">
                <a:solidFill>
                  <a:schemeClr val="accent1"/>
                </a:solidFill>
              </a:rPr>
              <a:t>residual</a:t>
            </a:r>
            <a:r>
              <a:rPr lang="en-US" dirty="0">
                <a:solidFill>
                  <a:schemeClr val="accent1"/>
                </a:solidFill>
              </a:rPr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Returns the value for one and the difference to the other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3EBDE4-14F2-2BAD-442A-E8B1FEB859B0}"/>
              </a:ext>
            </a:extLst>
          </p:cNvPr>
          <p:cNvSpPr txBox="1"/>
          <p:nvPr/>
        </p:nvSpPr>
        <p:spPr>
          <a:xfrm>
            <a:off x="225279" y="4271616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&gt; summary(model)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CB464BD-DB57-F907-09C1-2E875E6219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0453" y="1031422"/>
            <a:ext cx="4572000" cy="36576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0813DD3-1AED-7736-5BCD-16E9BFBCEF99}"/>
              </a:ext>
            </a:extLst>
          </p:cNvPr>
          <p:cNvSpPr txBox="1"/>
          <p:nvPr/>
        </p:nvSpPr>
        <p:spPr>
          <a:xfrm>
            <a:off x="117513" y="1446757"/>
            <a:ext cx="5842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EB026B-FC6A-05B6-B1DB-96C09B108AFA}"/>
              </a:ext>
            </a:extLst>
          </p:cNvPr>
          <p:cNvSpPr txBox="1"/>
          <p:nvPr/>
        </p:nvSpPr>
        <p:spPr>
          <a:xfrm>
            <a:off x="117513" y="5581728"/>
            <a:ext cx="4309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Data in a long-form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dataframe</a:t>
            </a: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 or </a:t>
            </a:r>
            <a:r>
              <a:rPr lang="en-US" dirty="0" err="1">
                <a:solidFill>
                  <a:schemeClr val="bg2">
                    <a:lumMod val="90000"/>
                  </a:schemeClr>
                </a:solidFill>
              </a:rPr>
              <a:t>tibble</a:t>
            </a:r>
            <a:endParaRPr lang="en-US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438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55F14-B3F5-87E3-B173-F3E43BFB4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3FD37E5-7A9F-6790-1895-2D002FE5539E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AB573E-E115-2052-63CB-9FD916A5CC1B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D4E861-64DB-4588-CF2D-B1A4C2CA6556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16AC21C-8443-3CB9-6BFB-4DE2A106D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0453" y="1031422"/>
            <a:ext cx="4572000" cy="3657600"/>
          </a:xfrm>
          <a:prstGeom prst="rect">
            <a:avLst/>
          </a:prstGeom>
        </p:spPr>
      </p:pic>
      <p:pic>
        <p:nvPicPr>
          <p:cNvPr id="21" name="Picture 20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131020D7-C1B5-2677-B863-502732AD60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696" y="1141310"/>
            <a:ext cx="6438900" cy="50546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5A36620-AA51-B349-B577-A3B6C0DA9FE0}"/>
              </a:ext>
            </a:extLst>
          </p:cNvPr>
          <p:cNvSpPr/>
          <p:nvPr/>
        </p:nvSpPr>
        <p:spPr>
          <a:xfrm>
            <a:off x="150564" y="3543448"/>
            <a:ext cx="5556174" cy="109786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698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81518-DEE2-1943-0699-FAB1040EE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C12AD6F6-2000-EC9A-0BEA-C66404DE91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6843" b="31834"/>
          <a:stretch>
            <a:fillRect/>
          </a:stretch>
        </p:blipFill>
        <p:spPr>
          <a:xfrm>
            <a:off x="154696" y="2356689"/>
            <a:ext cx="6438900" cy="10777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72889D3-EA0C-D269-4F01-F748E78840EC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06A1E8-F1D6-A700-8692-7E2967EA11AF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D4FA9A-C112-321D-F291-72C5BC1EACEF}"/>
              </a:ext>
            </a:extLst>
          </p:cNvPr>
          <p:cNvSpPr txBox="1"/>
          <p:nvPr/>
        </p:nvSpPr>
        <p:spPr>
          <a:xfrm>
            <a:off x="3553922" y="15759"/>
            <a:ext cx="7710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Do the analysis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470E0A1-3A4D-C9AF-D51D-AA265A8C96C9}"/>
              </a:ext>
            </a:extLst>
          </p:cNvPr>
          <p:cNvSpPr/>
          <p:nvPr/>
        </p:nvSpPr>
        <p:spPr>
          <a:xfrm>
            <a:off x="4153356" y="3128789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4B111B0-95B6-45B3-16AF-F4BCDCC0CAB4}"/>
              </a:ext>
            </a:extLst>
          </p:cNvPr>
          <p:cNvSpPr/>
          <p:nvPr/>
        </p:nvSpPr>
        <p:spPr>
          <a:xfrm>
            <a:off x="1356334" y="3128788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0F1745-DFC2-5B97-A29A-EC5A1563F411}"/>
              </a:ext>
            </a:extLst>
          </p:cNvPr>
          <p:cNvSpPr/>
          <p:nvPr/>
        </p:nvSpPr>
        <p:spPr>
          <a:xfrm>
            <a:off x="1356333" y="2853042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93AE982-0524-37B9-9B57-B5BC122C0F06}"/>
              </a:ext>
            </a:extLst>
          </p:cNvPr>
          <p:cNvSpPr/>
          <p:nvPr/>
        </p:nvSpPr>
        <p:spPr>
          <a:xfrm>
            <a:off x="2759145" y="2879856"/>
            <a:ext cx="794777" cy="5156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FDFF0E-3DC1-8101-6650-2EE516A5CF58}"/>
              </a:ext>
            </a:extLst>
          </p:cNvPr>
          <p:cNvSpPr txBox="1"/>
          <p:nvPr/>
        </p:nvSpPr>
        <p:spPr>
          <a:xfrm>
            <a:off x="117513" y="5364913"/>
            <a:ext cx="87400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cell length depend on supplement type? </a:t>
            </a:r>
            <a:r>
              <a:rPr lang="en-US" dirty="0">
                <a:solidFill>
                  <a:srgbClr val="FF0000"/>
                </a:solidFill>
              </a:rPr>
              <a:t>Yes,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= 7.8 x 10</a:t>
            </a:r>
            <a:r>
              <a:rPr lang="en-US" baseline="30000" dirty="0">
                <a:solidFill>
                  <a:srgbClr val="FF0000"/>
                </a:solidFill>
              </a:rPr>
              <a:t>-4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supplement type? </a:t>
            </a:r>
            <a:r>
              <a:rPr lang="en-US" dirty="0">
                <a:solidFill>
                  <a:srgbClr val="FF0000"/>
                </a:solidFill>
              </a:rPr>
              <a:t>5.9 µm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expected cell length with Vitamin C </a:t>
            </a:r>
            <a:r>
              <a:rPr lang="en-US" dirty="0">
                <a:solidFill>
                  <a:srgbClr val="FF0000"/>
                </a:solidFill>
              </a:rPr>
              <a:t>17 µm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 </a:t>
            </a:r>
            <a:r>
              <a:rPr lang="en-US" dirty="0">
                <a:solidFill>
                  <a:srgbClr val="FF0000"/>
                </a:solidFill>
              </a:rPr>
              <a:t>5.9 ±1.5 µm </a:t>
            </a:r>
            <a:r>
              <a:rPr lang="en-US" dirty="0">
                <a:solidFill>
                  <a:schemeClr val="accent5"/>
                </a:solidFill>
              </a:rPr>
              <a:t>and </a:t>
            </a:r>
            <a:r>
              <a:rPr lang="en-US" dirty="0">
                <a:solidFill>
                  <a:srgbClr val="FF0000"/>
                </a:solidFill>
              </a:rPr>
              <a:t>17 µm ±1.0 SE </a:t>
            </a:r>
            <a:endParaRPr lang="en-US" dirty="0">
              <a:solidFill>
                <a:schemeClr val="accent5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9B1BDA4-3BB7-CA37-928B-1AFE1DDCFC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0453" y="1031422"/>
            <a:ext cx="4572000" cy="36576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D3E11C5-B4B8-7057-F81D-90830F91AFEE}"/>
              </a:ext>
            </a:extLst>
          </p:cNvPr>
          <p:cNvSpPr txBox="1"/>
          <p:nvPr/>
        </p:nvSpPr>
        <p:spPr>
          <a:xfrm>
            <a:off x="-462645" y="3617528"/>
            <a:ext cx="86082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Is the difference between the supplements </a:t>
            </a:r>
            <a:r>
              <a:rPr lang="en-US" b="1" dirty="0">
                <a:solidFill>
                  <a:schemeClr val="accent5"/>
                </a:solidFill>
              </a:rPr>
              <a:t>significantly</a:t>
            </a:r>
            <a:r>
              <a:rPr lang="en-US" dirty="0">
                <a:solidFill>
                  <a:schemeClr val="accent5"/>
                </a:solidFill>
              </a:rPr>
              <a:t> different from zero?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 is the difference between the supplements?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estimate for Vitamin C?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uncertainty estimate on any of the above?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ABDC8D0-C089-C2AD-E095-669ACC05F39A}"/>
              </a:ext>
            </a:extLst>
          </p:cNvPr>
          <p:cNvSpPr txBox="1"/>
          <p:nvPr/>
        </p:nvSpPr>
        <p:spPr>
          <a:xfrm>
            <a:off x="117513" y="1446757"/>
            <a:ext cx="5842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</p:spTree>
    <p:extLst>
      <p:ext uri="{BB962C8B-B14F-4D97-AF65-F5344CB8AC3E}">
        <p14:creationId xmlns:p14="http://schemas.microsoft.com/office/powerpoint/2010/main" val="272156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4" grpId="0" animBg="1"/>
      <p:bldP spid="15" grpId="0" animBg="1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BF38A-7D56-92D4-0EC6-060D7AD5C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08BAFE51-F4A1-8952-D7EE-BCAEAE5649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6843" b="31834"/>
          <a:stretch>
            <a:fillRect/>
          </a:stretch>
        </p:blipFill>
        <p:spPr>
          <a:xfrm>
            <a:off x="154696" y="2356689"/>
            <a:ext cx="6438900" cy="10777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B77E9CE-8684-8000-92C4-000CED39FF34}"/>
              </a:ext>
            </a:extLst>
          </p:cNvPr>
          <p:cNvSpPr txBox="1"/>
          <p:nvPr/>
        </p:nvSpPr>
        <p:spPr>
          <a:xfrm>
            <a:off x="9551513" y="4728990"/>
            <a:ext cx="212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effectLst/>
                <a:latin typeface="Helvetica Neue" panose="02000503000000020004" pitchFamily="2" charset="0"/>
              </a:rPr>
              <a:t>Crampton, E. W. (1947).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35DFF1-ED2B-0D34-1EC1-D28770DAAE51}"/>
              </a:ext>
            </a:extLst>
          </p:cNvPr>
          <p:cNvSpPr txBox="1"/>
          <p:nvPr/>
        </p:nvSpPr>
        <p:spPr>
          <a:xfrm>
            <a:off x="117513" y="662090"/>
            <a:ext cx="7648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Classic experiment giving vitamin C to look at tooth growth in guinea pigs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3C6EA6-0746-82F9-7CD8-EE0B583C84F7}"/>
              </a:ext>
            </a:extLst>
          </p:cNvPr>
          <p:cNvSpPr txBox="1"/>
          <p:nvPr/>
        </p:nvSpPr>
        <p:spPr>
          <a:xfrm>
            <a:off x="3553922" y="15759"/>
            <a:ext cx="62334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Example Experiment – </a:t>
            </a:r>
            <a:r>
              <a:rPr lang="en-US" sz="3600"/>
              <a:t>report it</a:t>
            </a:r>
            <a:endParaRPr lang="en-US" sz="3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078A47-F41B-4672-0E38-9B0DAEC37A49}"/>
              </a:ext>
            </a:extLst>
          </p:cNvPr>
          <p:cNvSpPr/>
          <p:nvPr/>
        </p:nvSpPr>
        <p:spPr>
          <a:xfrm>
            <a:off x="4153356" y="3128789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0D087C1-E8AB-AE81-E0C9-739ECF13B611}"/>
              </a:ext>
            </a:extLst>
          </p:cNvPr>
          <p:cNvSpPr/>
          <p:nvPr/>
        </p:nvSpPr>
        <p:spPr>
          <a:xfrm>
            <a:off x="1356334" y="3128788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0FDAC9-274D-EA73-6127-EAB52CCB2B82}"/>
              </a:ext>
            </a:extLst>
          </p:cNvPr>
          <p:cNvSpPr/>
          <p:nvPr/>
        </p:nvSpPr>
        <p:spPr>
          <a:xfrm>
            <a:off x="1356333" y="2853042"/>
            <a:ext cx="1314909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F78D88-C1A3-BF85-17CD-4F389D0EB965}"/>
              </a:ext>
            </a:extLst>
          </p:cNvPr>
          <p:cNvSpPr/>
          <p:nvPr/>
        </p:nvSpPr>
        <p:spPr>
          <a:xfrm>
            <a:off x="2759145" y="2879856"/>
            <a:ext cx="794777" cy="5156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2FF22D1-6380-CF1C-A263-07205B860D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0453" y="1031422"/>
            <a:ext cx="4572000" cy="365760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80E8B72-BE72-0B4C-4429-38A4A3BAF894}"/>
              </a:ext>
            </a:extLst>
          </p:cNvPr>
          <p:cNvSpPr txBox="1"/>
          <p:nvPr/>
        </p:nvSpPr>
        <p:spPr>
          <a:xfrm>
            <a:off x="117513" y="1446757"/>
            <a:ext cx="5842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variables: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Cell length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Type of supplement: vitamin C versus orange juice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28A905-405E-1253-DA92-48313F78996D}"/>
              </a:ext>
            </a:extLst>
          </p:cNvPr>
          <p:cNvSpPr txBox="1"/>
          <p:nvPr/>
        </p:nvSpPr>
        <p:spPr>
          <a:xfrm>
            <a:off x="0" y="3587669"/>
            <a:ext cx="3822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Get the right units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1D7CF4-62F4-1A29-3ECF-DF48EE901377}"/>
              </a:ext>
            </a:extLst>
          </p:cNvPr>
          <p:cNvSpPr txBox="1"/>
          <p:nvPr/>
        </p:nvSpPr>
        <p:spPr>
          <a:xfrm>
            <a:off x="0" y="3915908"/>
            <a:ext cx="3822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Give the uncertainty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80AC8E-4C4D-53EC-73CD-B8BCAEAD90B4}"/>
              </a:ext>
            </a:extLst>
          </p:cNvPr>
          <p:cNvSpPr txBox="1"/>
          <p:nvPr/>
        </p:nvSpPr>
        <p:spPr>
          <a:xfrm>
            <a:off x="-1" y="4244147"/>
            <a:ext cx="7293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 or 3 significant figures sufficient – only report what’s needed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BBE9A9-1D2E-EC46-14F1-6F6863DE2065}"/>
              </a:ext>
            </a:extLst>
          </p:cNvPr>
          <p:cNvSpPr txBox="1"/>
          <p:nvPr/>
        </p:nvSpPr>
        <p:spPr>
          <a:xfrm>
            <a:off x="-2" y="4572385"/>
            <a:ext cx="111464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Describe it as an </a:t>
            </a:r>
            <a:r>
              <a:rPr lang="en-US" b="1" dirty="0"/>
              <a:t>Analysis of Variance</a:t>
            </a:r>
            <a:r>
              <a:rPr lang="en-US" dirty="0"/>
              <a:t>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 specifically </a:t>
            </a:r>
            <a:r>
              <a:rPr lang="en-US" b="1" dirty="0"/>
              <a:t>1-way analysis of variance</a:t>
            </a:r>
            <a:r>
              <a:rPr lang="en-US" dirty="0"/>
              <a:t> – only one explanatory variable (could add more!)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or just a </a:t>
            </a:r>
            <a:r>
              <a:rPr lang="en-US" b="1" dirty="0"/>
              <a:t>linear model </a:t>
            </a:r>
            <a:r>
              <a:rPr lang="en-US" dirty="0"/>
              <a:t>(many other sorts too)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91B047-C804-0EC2-D893-03B789DE5C6E}"/>
              </a:ext>
            </a:extLst>
          </p:cNvPr>
          <p:cNvSpPr txBox="1"/>
          <p:nvPr/>
        </p:nvSpPr>
        <p:spPr>
          <a:xfrm>
            <a:off x="117513" y="5364913"/>
            <a:ext cx="87400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Does cell length depend on supplement type? </a:t>
            </a:r>
            <a:r>
              <a:rPr lang="en-US" dirty="0">
                <a:solidFill>
                  <a:srgbClr val="FF0000"/>
                </a:solidFill>
              </a:rPr>
              <a:t>Yes,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 = 7.8 x 10</a:t>
            </a:r>
            <a:r>
              <a:rPr lang="en-US" baseline="30000" dirty="0">
                <a:solidFill>
                  <a:srgbClr val="FF0000"/>
                </a:solidFill>
              </a:rPr>
              <a:t>-4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much does cell length change with supplement type? </a:t>
            </a:r>
            <a:r>
              <a:rPr lang="en-US" dirty="0">
                <a:solidFill>
                  <a:srgbClr val="FF0000"/>
                </a:solidFill>
              </a:rPr>
              <a:t>5.9 µm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What’s the expected cell length with Vitamin C </a:t>
            </a:r>
            <a:r>
              <a:rPr lang="en-US" dirty="0">
                <a:solidFill>
                  <a:srgbClr val="FF0000"/>
                </a:solidFill>
              </a:rPr>
              <a:t>17 µm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How sure are we of the answers? </a:t>
            </a:r>
            <a:r>
              <a:rPr lang="en-US" dirty="0">
                <a:solidFill>
                  <a:srgbClr val="FF0000"/>
                </a:solidFill>
              </a:rPr>
              <a:t>5.9 ±1.5 µm </a:t>
            </a:r>
            <a:r>
              <a:rPr lang="en-US" dirty="0">
                <a:solidFill>
                  <a:schemeClr val="accent5"/>
                </a:solidFill>
              </a:rPr>
              <a:t>and </a:t>
            </a:r>
            <a:r>
              <a:rPr lang="en-US" dirty="0">
                <a:solidFill>
                  <a:srgbClr val="FF0000"/>
                </a:solidFill>
              </a:rPr>
              <a:t>17 µm ±1.0 SE 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003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9301</TotalTime>
  <Words>1003</Words>
  <Application>Microsoft Macintosh PowerPoint</Application>
  <PresentationFormat>Widescreen</PresentationFormat>
  <Paragraphs>123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Courier New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Knight</dc:creator>
  <cp:lastModifiedBy>Chris Knight</cp:lastModifiedBy>
  <cp:revision>12</cp:revision>
  <dcterms:created xsi:type="dcterms:W3CDTF">2025-08-15T11:03:34Z</dcterms:created>
  <dcterms:modified xsi:type="dcterms:W3CDTF">2025-10-14T10:31:01Z</dcterms:modified>
</cp:coreProperties>
</file>