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/>
    <p:restoredTop sz="94620"/>
  </p:normalViewPr>
  <p:slideViewPr>
    <p:cSldViewPr snapToGrid="0">
      <p:cViewPr varScale="1">
        <p:scale>
          <a:sx n="107" d="100"/>
          <a:sy n="107" d="100"/>
        </p:scale>
        <p:origin x="176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EB5FF-3262-9BC1-DEF6-E3A832130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2F1F3B-F259-0942-BFD7-56C371AD5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8BAC8-5FC5-8DF7-1C70-993FE8F0C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9CCA1-4BD3-97EA-3133-F7BDE7FE9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74330-BCA4-04AA-7A91-30E5856D9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9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C4B33-1F0A-2EA8-6FF9-25F993624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587E4-18D8-57F8-E192-4A9596761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D9974-F6CB-C944-B266-23F2B0784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4ABF0-1824-DE74-B8DB-EE3757B36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3F5DF-B69A-BB31-2117-A706C67AC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01EBDE-4827-6BB3-2E72-981C16E713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8FD98E-720D-B67F-BBD6-DE8BD55F0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E986B-38B8-6376-CEBC-23E9ACFFF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3DBBC-015E-2842-CB9E-F18B2193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48B82-3AB7-1DCF-E05C-BD608ED0D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F5850-A246-6A9F-6FB0-7C8DD5FD4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80730-718C-DD55-BADD-0696BFF3B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9DC7E-F5B9-07AD-59F8-5FDBF097E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F57AD-37FA-B9CD-5535-807D24321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402FD-8C8D-F805-78C6-FBD42F4A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2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CF1A1-BC5D-296D-3C76-DCE67B118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A4A60-2A54-ECE1-F4A4-92B521E37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405D4-A7C4-49E9-F6FC-8E9CA651E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510DC-B62C-58A5-F68C-6734435F9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E7801-5830-A730-AC3D-BA8DC8D7F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8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8F29E-9888-CCEF-BE86-493A693A0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AE0DE-1447-43B9-BA5A-6BBA85A64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27E28-17A4-32DF-217A-D8FE556B2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23592E-4446-1F15-BDE4-8D6A0333B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EE654D-F864-1774-CC41-26996B699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1B76D0-CE6F-2467-BB55-14EF10956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3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BF8ED-B33A-A395-040D-77C7B07AB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0CCE1-8043-A232-2372-DE2B39BBF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1AE37-6EA8-60FF-F1C7-B93143D5C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23EC4A-0AB1-C2A9-4FB0-D04A89F5E6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730F21-B364-4F10-541E-C6A29A0D09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2B01F-A5A2-8F72-265A-29889EFE4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01D65D-A7AA-C9CB-A3FC-EDCE5F1EA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65C2C9-63D6-78B5-0FEA-7A0296DCC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D303F-6D64-2422-3F14-7E4052EA4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70CC7F-78A8-5705-A6EC-DB80EE08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4FA2E-C725-DF04-678D-A829F4C97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35022-CBC0-D252-88E5-BE942133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3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7685BC-C3A3-E700-4D8A-3F08B8797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174C5E-2473-5F7C-EE84-6E11B29C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6EEA7-F289-1260-6DE3-0ADD2CB56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8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8F648-C170-FACC-325E-65CD46D36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07ADB-7225-70E9-8DCD-B6B327121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6A54D-CC10-11AE-F16E-96E6F2384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07E1E-3C77-AABA-CA0B-21B5DF4DA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4AEFB-13FD-4703-DEBF-BB14517E0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24402-2AB0-1017-6C0D-BDC5ED8FE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F55B-080E-5574-074F-80785A9FE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359892-FFD8-D695-939C-5A158CA678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DC8F1B-326F-F1EC-9A63-9A84D8D0E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EE169-2EBD-BF22-226D-6366CC0E9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D22F6-B318-D92A-D8FB-AFBFB86B0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6B635-57DE-7A0C-7932-DC15F4A6D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C03ACE-95CD-632B-1FB2-F8D33418F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EC4304-AD0C-EACA-13BC-54483D867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22EC2-EA53-ADA1-C8C1-0A1525925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CCCE9-DEC0-2934-CFE1-01DCA55F58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52FCB-BFDE-55BE-034C-51BE6C92AA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574802-E69B-349A-8279-8EB5CAEEE5B0}"/>
              </a:ext>
            </a:extLst>
          </p:cNvPr>
          <p:cNvSpPr txBox="1"/>
          <p:nvPr/>
        </p:nvSpPr>
        <p:spPr>
          <a:xfrm>
            <a:off x="1989526" y="2291207"/>
            <a:ext cx="3812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Linear Modelling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9D637B-6B68-9D95-8832-E978B370F244}"/>
              </a:ext>
            </a:extLst>
          </p:cNvPr>
          <p:cNvSpPr txBox="1"/>
          <p:nvPr/>
        </p:nvSpPr>
        <p:spPr>
          <a:xfrm>
            <a:off x="3056037" y="3669696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Clarity about what is your response variable and what are explanatory variables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4D9519-3764-91DD-C48D-2C528F804A3A}"/>
              </a:ext>
            </a:extLst>
          </p:cNvPr>
          <p:cNvSpPr txBox="1"/>
          <p:nvPr/>
        </p:nvSpPr>
        <p:spPr>
          <a:xfrm>
            <a:off x="2723832" y="3199527"/>
            <a:ext cx="1583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Starting point: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1C5180-077F-8E8D-95B6-3F35FE19BDDC}"/>
              </a:ext>
            </a:extLst>
          </p:cNvPr>
          <p:cNvSpPr txBox="1"/>
          <p:nvPr/>
        </p:nvSpPr>
        <p:spPr>
          <a:xfrm>
            <a:off x="3056037" y="4039028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Scientific questions about the relationship between response and explanatory variables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352968-E300-79C6-F870-843A507387FE}"/>
              </a:ext>
            </a:extLst>
          </p:cNvPr>
          <p:cNvSpPr txBox="1"/>
          <p:nvPr/>
        </p:nvSpPr>
        <p:spPr>
          <a:xfrm>
            <a:off x="3056037" y="4467955"/>
            <a:ext cx="4376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in a long-form </a:t>
            </a:r>
            <a:r>
              <a:rPr lang="en-US" dirty="0" err="1"/>
              <a:t>dataframe</a:t>
            </a:r>
            <a:r>
              <a:rPr lang="en-US" dirty="0"/>
              <a:t> or </a:t>
            </a:r>
            <a:r>
              <a:rPr lang="en-US" dirty="0" err="1"/>
              <a:t>tibble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385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FF2AFFD-A93C-44AE-6DFE-CF1459B997B1}"/>
              </a:ext>
            </a:extLst>
          </p:cNvPr>
          <p:cNvSpPr txBox="1"/>
          <p:nvPr/>
        </p:nvSpPr>
        <p:spPr>
          <a:xfrm>
            <a:off x="620615" y="325507"/>
            <a:ext cx="114318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dirty="0">
                <a:effectLst/>
                <a:latin typeface="Helvetica Neue" panose="02000503000000020004" pitchFamily="2" charset="0"/>
              </a:rPr>
              <a:t>Crampton, E. W. </a:t>
            </a:r>
            <a:r>
              <a:rPr lang="en-GB" b="1" dirty="0">
                <a:effectLst/>
                <a:latin typeface="Helvetica Neue" panose="02000503000000020004" pitchFamily="2" charset="0"/>
              </a:rPr>
              <a:t>The growth of the odontoblasts of the incisor tooth as a criterion of the vitamin C intake of the guinea pig</a:t>
            </a:r>
            <a:r>
              <a:rPr lang="en-GB" dirty="0">
                <a:effectLst/>
                <a:latin typeface="Helvetica Neue" panose="02000503000000020004" pitchFamily="2" charset="0"/>
              </a:rPr>
              <a:t>. </a:t>
            </a:r>
            <a:r>
              <a:rPr lang="en-GB" i="1" dirty="0">
                <a:effectLst/>
                <a:latin typeface="Helvetica Neue" panose="02000503000000020004" pitchFamily="2" charset="0"/>
              </a:rPr>
              <a:t>J </a:t>
            </a:r>
            <a:r>
              <a:rPr lang="en-GB" i="1" dirty="0" err="1">
                <a:effectLst/>
                <a:latin typeface="Helvetica Neue" panose="02000503000000020004" pitchFamily="2" charset="0"/>
              </a:rPr>
              <a:t>Nutr</a:t>
            </a:r>
            <a:r>
              <a:rPr lang="en-GB" dirty="0">
                <a:effectLst/>
                <a:latin typeface="Helvetica Neue" panose="02000503000000020004" pitchFamily="2" charset="0"/>
              </a:rPr>
              <a:t> 33, 491-504 (1947). https://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doi.org</a:t>
            </a:r>
            <a:r>
              <a:rPr lang="en-GB" dirty="0">
                <a:effectLst/>
                <a:latin typeface="Helvetica Neue" panose="02000503000000020004" pitchFamily="2" charset="0"/>
              </a:rPr>
              <a:t>/10.1093/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jn</a:t>
            </a:r>
            <a:r>
              <a:rPr lang="en-GB" dirty="0">
                <a:effectLst/>
                <a:latin typeface="Helvetica Neue" panose="02000503000000020004" pitchFamily="2" charset="0"/>
              </a:rPr>
              <a:t>/33.5.491</a:t>
            </a:r>
          </a:p>
        </p:txBody>
      </p:sp>
    </p:spTree>
    <p:extLst>
      <p:ext uri="{BB962C8B-B14F-4D97-AF65-F5344CB8AC3E}">
        <p14:creationId xmlns:p14="http://schemas.microsoft.com/office/powerpoint/2010/main" val="3376858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1F39805-3FBD-2184-DF60-C85A52406DB7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D780BA2-3352-0341-50FE-2867894E2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3566" y="1071390"/>
            <a:ext cx="4572000" cy="36576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F348E79-030A-0863-4EFF-941317E2410A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3453E8-60ED-2250-13CE-C13E3F43352A}"/>
              </a:ext>
            </a:extLst>
          </p:cNvPr>
          <p:cNvSpPr txBox="1"/>
          <p:nvPr/>
        </p:nvSpPr>
        <p:spPr>
          <a:xfrm>
            <a:off x="117513" y="1446757"/>
            <a:ext cx="5107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5C7B9E-6BB7-9522-925F-7DEAA03B6A02}"/>
              </a:ext>
            </a:extLst>
          </p:cNvPr>
          <p:cNvSpPr txBox="1"/>
          <p:nvPr/>
        </p:nvSpPr>
        <p:spPr>
          <a:xfrm>
            <a:off x="117513" y="2566096"/>
            <a:ext cx="66569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Roles in experiment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/>
                </a:solidFill>
              </a:rPr>
              <a:t>Response variable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What we care about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What we measured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Want to know if it responds to explanatory variables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Not set as part of experiment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Biological and technical ‘</a:t>
            </a:r>
            <a:r>
              <a:rPr lang="en-US" b="1" dirty="0">
                <a:solidFill>
                  <a:schemeClr val="accent1"/>
                </a:solidFill>
              </a:rPr>
              <a:t>noise</a:t>
            </a:r>
            <a:r>
              <a:rPr lang="en-US" dirty="0">
                <a:solidFill>
                  <a:schemeClr val="accent1"/>
                </a:solidFill>
              </a:rPr>
              <a:t>’ in the measurement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6"/>
                </a:solidFill>
              </a:rPr>
              <a:t>Explanatory variable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Something we </a:t>
            </a:r>
            <a:r>
              <a:rPr lang="en-US">
                <a:solidFill>
                  <a:schemeClr val="accent6"/>
                </a:solidFill>
              </a:rPr>
              <a:t>can control</a:t>
            </a:r>
            <a:endParaRPr lang="en-US" dirty="0">
              <a:solidFill>
                <a:schemeClr val="accent6"/>
              </a:solidFill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What we manipulated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Want to know if it affects the response variable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Set precisely as part of the experiment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Little or no ‘</a:t>
            </a:r>
            <a:r>
              <a:rPr lang="en-US" b="1" dirty="0">
                <a:solidFill>
                  <a:schemeClr val="accent6"/>
                </a:solidFill>
              </a:rPr>
              <a:t>noise</a:t>
            </a:r>
            <a:r>
              <a:rPr lang="en-US" dirty="0">
                <a:solidFill>
                  <a:schemeClr val="accent6"/>
                </a:solidFill>
              </a:rPr>
              <a:t>’ in the value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BBABB8-E920-06A1-87EB-7501C4155765}"/>
              </a:ext>
            </a:extLst>
          </p:cNvPr>
          <p:cNvSpPr txBox="1"/>
          <p:nvPr/>
        </p:nvSpPr>
        <p:spPr>
          <a:xfrm>
            <a:off x="117513" y="6357812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Clarity about what is your response variable and what are explanatory variables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0C26ED-727A-EED2-85F2-6ACA6616AD04}"/>
              </a:ext>
            </a:extLst>
          </p:cNvPr>
          <p:cNvSpPr txBox="1"/>
          <p:nvPr/>
        </p:nvSpPr>
        <p:spPr>
          <a:xfrm>
            <a:off x="3553922" y="15759"/>
            <a:ext cx="6480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variables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8B4772-F4B3-E210-1555-051F51B54CC8}"/>
              </a:ext>
            </a:extLst>
          </p:cNvPr>
          <p:cNvSpPr txBox="1"/>
          <p:nvPr/>
        </p:nvSpPr>
        <p:spPr>
          <a:xfrm>
            <a:off x="117512" y="1446757"/>
            <a:ext cx="5107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 (numeric, continuous)</a:t>
            </a:r>
          </a:p>
        </p:txBody>
      </p:sp>
    </p:spTree>
    <p:extLst>
      <p:ext uri="{BB962C8B-B14F-4D97-AF65-F5344CB8AC3E}">
        <p14:creationId xmlns:p14="http://schemas.microsoft.com/office/powerpoint/2010/main" val="1259217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CBE38-F986-FBFA-25E5-860E086EB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A27B8F8-02CC-F21B-1D88-9CC9E051FE88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BB24506-F888-2EAD-241F-34F85A199B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3566" y="1071390"/>
            <a:ext cx="4572000" cy="36576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946A62F-A464-53D2-3CCA-E2F86B2DDC51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E49BEB-F8CC-72EB-DEA1-624B190CCBAD}"/>
              </a:ext>
            </a:extLst>
          </p:cNvPr>
          <p:cNvSpPr txBox="1"/>
          <p:nvPr/>
        </p:nvSpPr>
        <p:spPr>
          <a:xfrm>
            <a:off x="117513" y="6357812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Clarity about what is your response variable and what are explanatory variables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EC3490-8D4F-B578-9354-7C5EF4569B2C}"/>
              </a:ext>
            </a:extLst>
          </p:cNvPr>
          <p:cNvSpPr txBox="1"/>
          <p:nvPr/>
        </p:nvSpPr>
        <p:spPr>
          <a:xfrm>
            <a:off x="117513" y="5988480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Scientific questions about the relationship between response and explanatory variables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E9C890-5A15-A30D-9523-667802C45E44}"/>
              </a:ext>
            </a:extLst>
          </p:cNvPr>
          <p:cNvSpPr txBox="1"/>
          <p:nvPr/>
        </p:nvSpPr>
        <p:spPr>
          <a:xfrm>
            <a:off x="3553922" y="15759"/>
            <a:ext cx="6645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questions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A198B3A-0981-018F-4C99-47C97B7F9F66}"/>
              </a:ext>
            </a:extLst>
          </p:cNvPr>
          <p:cNvSpPr txBox="1"/>
          <p:nvPr/>
        </p:nvSpPr>
        <p:spPr>
          <a:xfrm>
            <a:off x="117513" y="2370087"/>
            <a:ext cx="64960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cell length depend on vitamin C dose?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cell length change with dose?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It would be cruel to deprive them of vitamin C entirely – </a:t>
            </a:r>
            <a:r>
              <a:rPr lang="en-US" dirty="0">
                <a:solidFill>
                  <a:schemeClr val="accent5"/>
                </a:solidFill>
              </a:rPr>
              <a:t>Predict how much growth without any?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sure are we of the answers?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192EC0-7DAA-CF97-76C6-652E2900FDE6}"/>
              </a:ext>
            </a:extLst>
          </p:cNvPr>
          <p:cNvSpPr txBox="1"/>
          <p:nvPr/>
        </p:nvSpPr>
        <p:spPr>
          <a:xfrm>
            <a:off x="117512" y="1446757"/>
            <a:ext cx="5107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 (numeric, continuous)</a:t>
            </a:r>
          </a:p>
        </p:txBody>
      </p:sp>
    </p:spTree>
    <p:extLst>
      <p:ext uri="{BB962C8B-B14F-4D97-AF65-F5344CB8AC3E}">
        <p14:creationId xmlns:p14="http://schemas.microsoft.com/office/powerpoint/2010/main" val="3325585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57AC7-4A24-C3FF-00FC-251424E3B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9E887DA-A7FD-0013-47B8-EB47C4ADEBB7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DA0F5E1-53AF-7EE4-D884-11C5A4B1D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3566" y="1071390"/>
            <a:ext cx="4572000" cy="36576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F1DBB0F-226C-15EB-293D-9E45A1F0CA68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AC8613B-D3C6-CAF8-B781-B0E3003E6C16}"/>
              </a:ext>
            </a:extLst>
          </p:cNvPr>
          <p:cNvSpPr txBox="1"/>
          <p:nvPr/>
        </p:nvSpPr>
        <p:spPr>
          <a:xfrm>
            <a:off x="117513" y="6357812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Clarity about what is your response variable and what are explanatory variables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CBD633-0433-B50F-C20E-A77447E99B32}"/>
              </a:ext>
            </a:extLst>
          </p:cNvPr>
          <p:cNvSpPr txBox="1"/>
          <p:nvPr/>
        </p:nvSpPr>
        <p:spPr>
          <a:xfrm>
            <a:off x="117513" y="5988480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Scientific questions about the relationship between response and explanatory variables</a:t>
            </a:r>
          </a:p>
        </p:txBody>
      </p:sp>
      <p:pic>
        <p:nvPicPr>
          <p:cNvPr id="9" name="Picture 8" descr="A screenshot of a graph&#10;&#10;AI-generated content may be incorrect.">
            <a:extLst>
              <a:ext uri="{FF2B5EF4-FFF2-40B4-BE49-F238E27FC236}">
                <a16:creationId xmlns:a16="http://schemas.microsoft.com/office/drawing/2014/main" id="{053433D2-A96C-E3D1-9E11-F4EB4871AF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3721" y="2755263"/>
            <a:ext cx="1978279" cy="41027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149A8D-EB8D-DEB2-6D6A-E3D7D83B4F61}"/>
              </a:ext>
            </a:extLst>
          </p:cNvPr>
          <p:cNvSpPr txBox="1"/>
          <p:nvPr/>
        </p:nvSpPr>
        <p:spPr>
          <a:xfrm>
            <a:off x="3404212" y="4913523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ToothGrowth1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725360-04D3-9326-9EAA-859B786D6C49}"/>
              </a:ext>
            </a:extLst>
          </p:cNvPr>
          <p:cNvSpPr txBox="1"/>
          <p:nvPr/>
        </p:nvSpPr>
        <p:spPr>
          <a:xfrm>
            <a:off x="3553922" y="15759"/>
            <a:ext cx="55622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data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106AB6F-634A-2DBB-5E57-03790F34D5F4}"/>
              </a:ext>
            </a:extLst>
          </p:cNvPr>
          <p:cNvSpPr txBox="1"/>
          <p:nvPr/>
        </p:nvSpPr>
        <p:spPr>
          <a:xfrm>
            <a:off x="117513" y="2370087"/>
            <a:ext cx="64960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cell length depend on vitamin C dose?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cell length change with dose?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It would be cruel to deprive them of vitamin C entirely – </a:t>
            </a:r>
            <a:r>
              <a:rPr lang="en-US" dirty="0">
                <a:solidFill>
                  <a:schemeClr val="accent5"/>
                </a:solidFill>
              </a:rPr>
              <a:t>Predict how much growth without any?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sure are we of the answers?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87CBF7-8076-0A68-5AAE-4F454F58E3DA}"/>
              </a:ext>
            </a:extLst>
          </p:cNvPr>
          <p:cNvSpPr txBox="1"/>
          <p:nvPr/>
        </p:nvSpPr>
        <p:spPr>
          <a:xfrm>
            <a:off x="117512" y="1446757"/>
            <a:ext cx="5107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 (numeric, continuous)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37E367-C087-FAB6-966B-B3C6ECF71C97}"/>
              </a:ext>
            </a:extLst>
          </p:cNvPr>
          <p:cNvSpPr txBox="1"/>
          <p:nvPr/>
        </p:nvSpPr>
        <p:spPr>
          <a:xfrm>
            <a:off x="117512" y="5652187"/>
            <a:ext cx="4376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in a long-form </a:t>
            </a:r>
            <a:r>
              <a:rPr lang="en-US" dirty="0" err="1"/>
              <a:t>dataframe</a:t>
            </a:r>
            <a:r>
              <a:rPr lang="en-US" dirty="0"/>
              <a:t> or </a:t>
            </a:r>
            <a:r>
              <a:rPr lang="en-US" dirty="0" err="1"/>
              <a:t>tibble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177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98FC8-C7DA-9DD8-CC7B-A299CBB7F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573F7B4C-76C4-947B-B5AC-302CFEC143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3566" y="1071390"/>
            <a:ext cx="4572000" cy="36576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376A002-46B5-4D75-984E-48C9661B8CE0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183C05-A346-DFEE-5AD7-D660E86147C4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6D859E-DCDA-E838-6886-B2B572C11575}"/>
              </a:ext>
            </a:extLst>
          </p:cNvPr>
          <p:cNvSpPr txBox="1"/>
          <p:nvPr/>
        </p:nvSpPr>
        <p:spPr>
          <a:xfrm>
            <a:off x="117513" y="6357812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Clarity about what is your response variable and what are explanatory variables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49C13E-8B77-9F34-2EEC-E5D555658952}"/>
              </a:ext>
            </a:extLst>
          </p:cNvPr>
          <p:cNvSpPr txBox="1"/>
          <p:nvPr/>
        </p:nvSpPr>
        <p:spPr>
          <a:xfrm>
            <a:off x="117513" y="5988480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Scientific questions about the relationship between response and explanatory variables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837E89-053C-A5B1-7559-FFB1640C6632}"/>
              </a:ext>
            </a:extLst>
          </p:cNvPr>
          <p:cNvSpPr txBox="1"/>
          <p:nvPr/>
        </p:nvSpPr>
        <p:spPr>
          <a:xfrm>
            <a:off x="117513" y="5581728"/>
            <a:ext cx="4309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Data in a long-form </a:t>
            </a:r>
            <a:r>
              <a:rPr lang="en-US" dirty="0" err="1">
                <a:solidFill>
                  <a:schemeClr val="bg2">
                    <a:lumMod val="90000"/>
                  </a:schemeClr>
                </a:solidFill>
              </a:rPr>
              <a:t>dataframe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or </a:t>
            </a:r>
            <a:r>
              <a:rPr lang="en-US" dirty="0" err="1">
                <a:solidFill>
                  <a:schemeClr val="bg2">
                    <a:lumMod val="90000"/>
                  </a:schemeClr>
                </a:solidFill>
              </a:rPr>
              <a:t>tibble</a:t>
            </a:r>
            <a:endParaRPr lang="en-US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BB4F6A-5853-40EA-EC2B-4EC4F94DAFC1}"/>
              </a:ext>
            </a:extLst>
          </p:cNvPr>
          <p:cNvSpPr txBox="1"/>
          <p:nvPr/>
        </p:nvSpPr>
        <p:spPr>
          <a:xfrm>
            <a:off x="3553922" y="15759"/>
            <a:ext cx="8775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answering questions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AF56B5-443A-040F-E830-E15A4315C659}"/>
              </a:ext>
            </a:extLst>
          </p:cNvPr>
          <p:cNvSpPr txBox="1"/>
          <p:nvPr/>
        </p:nvSpPr>
        <p:spPr>
          <a:xfrm>
            <a:off x="117513" y="2370087"/>
            <a:ext cx="64960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cell length depend on vitamin C dose?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cell length change with dose?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It would be cruel to deprive them of vitamin C entirely – </a:t>
            </a:r>
            <a:r>
              <a:rPr lang="en-US" dirty="0">
                <a:solidFill>
                  <a:schemeClr val="accent5"/>
                </a:solidFill>
              </a:rPr>
              <a:t>Predict how much growth without any?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sure are we of the answers?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E46B7C-B23E-F763-14D5-EE6EBCC49620}"/>
              </a:ext>
            </a:extLst>
          </p:cNvPr>
          <p:cNvSpPr txBox="1"/>
          <p:nvPr/>
        </p:nvSpPr>
        <p:spPr>
          <a:xfrm>
            <a:off x="117513" y="4124413"/>
            <a:ext cx="73629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Put a line through the data – can answer the questions: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the line have a slope </a:t>
            </a:r>
            <a:r>
              <a:rPr lang="en-US" b="1" dirty="0">
                <a:solidFill>
                  <a:schemeClr val="accent5"/>
                </a:solidFill>
              </a:rPr>
              <a:t>significantly</a:t>
            </a:r>
            <a:r>
              <a:rPr lang="en-US" dirty="0">
                <a:solidFill>
                  <a:schemeClr val="accent5"/>
                </a:solidFill>
              </a:rPr>
              <a:t> different from zero?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slope of the line?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intercept of the line?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uncertainty estimate on any of the above?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617CAB-08F5-9413-4DF9-FE4312C51571}"/>
              </a:ext>
            </a:extLst>
          </p:cNvPr>
          <p:cNvSpPr txBox="1"/>
          <p:nvPr/>
        </p:nvSpPr>
        <p:spPr>
          <a:xfrm>
            <a:off x="117512" y="1446757"/>
            <a:ext cx="5107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 (numeric, continuous)</a:t>
            </a:r>
          </a:p>
        </p:txBody>
      </p:sp>
    </p:spTree>
    <p:extLst>
      <p:ext uri="{BB962C8B-B14F-4D97-AF65-F5344CB8AC3E}">
        <p14:creationId xmlns:p14="http://schemas.microsoft.com/office/powerpoint/2010/main" val="2144784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190F71-3212-1D3C-A6DC-14C3348F3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CA790E0-1FDC-176D-7CE4-0C6F4BB6BD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3566" y="1071390"/>
            <a:ext cx="4572000" cy="36576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73AE9C5-498C-8758-E54E-E7C6D81E57FB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5FE9F6-5790-6228-3D4F-070302DF9A61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4B1A869-1AFB-78E0-613B-7D02D4BD23E6}"/>
              </a:ext>
            </a:extLst>
          </p:cNvPr>
          <p:cNvSpPr txBox="1"/>
          <p:nvPr/>
        </p:nvSpPr>
        <p:spPr>
          <a:xfrm>
            <a:off x="117513" y="6357812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Clarity about what is your response variable and what are explanatory variables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6FA29C-E9FA-BE3B-FE9E-06D853EA32ED}"/>
              </a:ext>
            </a:extLst>
          </p:cNvPr>
          <p:cNvSpPr txBox="1"/>
          <p:nvPr/>
        </p:nvSpPr>
        <p:spPr>
          <a:xfrm>
            <a:off x="117513" y="5988480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Scientific questions about the relationship between response and explanatory variables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08238C-1966-2F8D-85CE-3B871AC4DB39}"/>
              </a:ext>
            </a:extLst>
          </p:cNvPr>
          <p:cNvSpPr txBox="1"/>
          <p:nvPr/>
        </p:nvSpPr>
        <p:spPr>
          <a:xfrm>
            <a:off x="3553922" y="15759"/>
            <a:ext cx="7710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Do the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9F0863-AA88-1C8D-563E-627EA9EC906E}"/>
              </a:ext>
            </a:extLst>
          </p:cNvPr>
          <p:cNvSpPr txBox="1"/>
          <p:nvPr/>
        </p:nvSpPr>
        <p:spPr>
          <a:xfrm>
            <a:off x="330506" y="2554753"/>
            <a:ext cx="6526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model &lt;-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~ </a:t>
            </a: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data = ToothGrowth1)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F2D910-2A57-85BB-2784-B41BF4FE7D22}"/>
              </a:ext>
            </a:extLst>
          </p:cNvPr>
          <p:cNvSpPr txBox="1"/>
          <p:nvPr/>
        </p:nvSpPr>
        <p:spPr>
          <a:xfrm>
            <a:off x="117513" y="2983246"/>
            <a:ext cx="58646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Minimises</a:t>
            </a:r>
            <a:r>
              <a:rPr lang="en-US" dirty="0"/>
              <a:t> the squared distance from points to line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Only ‘</a:t>
            </a:r>
            <a:r>
              <a:rPr lang="en-US" b="1" dirty="0">
                <a:solidFill>
                  <a:schemeClr val="accent1"/>
                </a:solidFill>
              </a:rPr>
              <a:t>error</a:t>
            </a:r>
            <a:r>
              <a:rPr lang="en-US" dirty="0">
                <a:solidFill>
                  <a:schemeClr val="accent1"/>
                </a:solidFill>
              </a:rPr>
              <a:t>’ in the response variable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Distance from the line the ‘</a:t>
            </a:r>
            <a:r>
              <a:rPr lang="en-US" b="1" dirty="0">
                <a:solidFill>
                  <a:schemeClr val="accent1"/>
                </a:solidFill>
              </a:rPr>
              <a:t>residual</a:t>
            </a:r>
            <a:r>
              <a:rPr lang="en-US" dirty="0">
                <a:solidFill>
                  <a:schemeClr val="accent1"/>
                </a:solidFill>
              </a:rPr>
              <a:t>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Returns the slope and intercept of the line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3EBDE4-14F2-2BAD-442A-E8B1FEB859B0}"/>
              </a:ext>
            </a:extLst>
          </p:cNvPr>
          <p:cNvSpPr txBox="1"/>
          <p:nvPr/>
        </p:nvSpPr>
        <p:spPr>
          <a:xfrm>
            <a:off x="225279" y="4271616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summary(model)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1628C5-C776-B5B6-7543-459FAEC51929}"/>
              </a:ext>
            </a:extLst>
          </p:cNvPr>
          <p:cNvSpPr txBox="1"/>
          <p:nvPr/>
        </p:nvSpPr>
        <p:spPr>
          <a:xfrm>
            <a:off x="117512" y="1446757"/>
            <a:ext cx="5107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 (numeric, continuous)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7A5409-BD2F-9C9A-674F-D1083FB1E929}"/>
              </a:ext>
            </a:extLst>
          </p:cNvPr>
          <p:cNvSpPr txBox="1"/>
          <p:nvPr/>
        </p:nvSpPr>
        <p:spPr>
          <a:xfrm>
            <a:off x="117513" y="5581728"/>
            <a:ext cx="4309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Data in a long-form </a:t>
            </a:r>
            <a:r>
              <a:rPr lang="en-US" dirty="0" err="1">
                <a:solidFill>
                  <a:schemeClr val="bg2">
                    <a:lumMod val="90000"/>
                  </a:schemeClr>
                </a:solidFill>
              </a:rPr>
              <a:t>dataframe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or </a:t>
            </a:r>
            <a:r>
              <a:rPr lang="en-US" dirty="0" err="1">
                <a:solidFill>
                  <a:schemeClr val="bg2">
                    <a:lumMod val="90000"/>
                  </a:schemeClr>
                </a:solidFill>
              </a:rPr>
              <a:t>tibble</a:t>
            </a:r>
            <a:endParaRPr lang="en-US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438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55F14-B3F5-87E3-B173-F3E43BFB4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screenshot of a computer&#10;&#10;AI-generated content may be incorrect.">
            <a:extLst>
              <a:ext uri="{FF2B5EF4-FFF2-40B4-BE49-F238E27FC236}">
                <a16:creationId xmlns:a16="http://schemas.microsoft.com/office/drawing/2014/main" id="{B538D61D-F8F3-3DB3-8FE5-299BA6870D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13" y="1180030"/>
            <a:ext cx="6464300" cy="49022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64391FA-B316-8DA6-163A-0B4A68BE3F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3566" y="1071390"/>
            <a:ext cx="4572000" cy="36576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3FD37E5-7A9F-6790-1895-2D002FE5539E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AB573E-E115-2052-63CB-9FD916A5CC1B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D4E861-64DB-4588-CF2D-B1A4C2CA6556}"/>
              </a:ext>
            </a:extLst>
          </p:cNvPr>
          <p:cNvSpPr txBox="1"/>
          <p:nvPr/>
        </p:nvSpPr>
        <p:spPr>
          <a:xfrm>
            <a:off x="3553922" y="15759"/>
            <a:ext cx="7710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Do the analysis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A36620-AA51-B349-B577-A3B6C0DA9FE0}"/>
              </a:ext>
            </a:extLst>
          </p:cNvPr>
          <p:cNvSpPr/>
          <p:nvPr/>
        </p:nvSpPr>
        <p:spPr>
          <a:xfrm>
            <a:off x="150564" y="3631130"/>
            <a:ext cx="5556174" cy="109786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698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81518-DEE2-1943-0699-FAB1040EE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screenshot of a computer&#10;&#10;AI-generated content may be incorrect.">
            <a:extLst>
              <a:ext uri="{FF2B5EF4-FFF2-40B4-BE49-F238E27FC236}">
                <a16:creationId xmlns:a16="http://schemas.microsoft.com/office/drawing/2014/main" id="{996B736C-FB18-8071-1E44-2B59478F3D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9038" r="4845" b="25414"/>
          <a:stretch>
            <a:fillRect/>
          </a:stretch>
        </p:blipFill>
        <p:spPr>
          <a:xfrm>
            <a:off x="117513" y="2350098"/>
            <a:ext cx="6151085" cy="125241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D324693-B66B-B325-D30B-A6DBC70538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3566" y="1071390"/>
            <a:ext cx="4572000" cy="36576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72889D3-EA0C-D269-4F01-F748E78840EC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06A1E8-F1D6-A700-8692-7E2967EA11AF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D4FA9A-C112-321D-F291-72C5BC1EACEF}"/>
              </a:ext>
            </a:extLst>
          </p:cNvPr>
          <p:cNvSpPr txBox="1"/>
          <p:nvPr/>
        </p:nvSpPr>
        <p:spPr>
          <a:xfrm>
            <a:off x="3553922" y="15759"/>
            <a:ext cx="7710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Do the analysis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13EB14A-8114-E6A9-DE5C-58A501C06988}"/>
              </a:ext>
            </a:extLst>
          </p:cNvPr>
          <p:cNvSpPr txBox="1"/>
          <p:nvPr/>
        </p:nvSpPr>
        <p:spPr>
          <a:xfrm>
            <a:off x="46076" y="3786079"/>
            <a:ext cx="73629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the line have a slope </a:t>
            </a:r>
            <a:r>
              <a:rPr lang="en-US" b="1" dirty="0">
                <a:solidFill>
                  <a:schemeClr val="accent5"/>
                </a:solidFill>
              </a:rPr>
              <a:t>significantly</a:t>
            </a:r>
            <a:r>
              <a:rPr lang="en-US" dirty="0">
                <a:solidFill>
                  <a:schemeClr val="accent5"/>
                </a:solidFill>
              </a:rPr>
              <a:t> different from zero?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slope of the line?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intercept of the line?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uncertainty estimate on any of the above?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470E0A1-3A4D-C9AF-D51D-AA265A8C96C9}"/>
              </a:ext>
            </a:extLst>
          </p:cNvPr>
          <p:cNvSpPr/>
          <p:nvPr/>
        </p:nvSpPr>
        <p:spPr>
          <a:xfrm>
            <a:off x="4153356" y="3128789"/>
            <a:ext cx="1314909" cy="2667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4B111B0-95B6-45B3-16AF-F4BCDCC0CAB4}"/>
              </a:ext>
            </a:extLst>
          </p:cNvPr>
          <p:cNvSpPr/>
          <p:nvPr/>
        </p:nvSpPr>
        <p:spPr>
          <a:xfrm>
            <a:off x="1356334" y="3128788"/>
            <a:ext cx="1314909" cy="2667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0F1745-DFC2-5B97-A29A-EC5A1563F411}"/>
              </a:ext>
            </a:extLst>
          </p:cNvPr>
          <p:cNvSpPr/>
          <p:nvPr/>
        </p:nvSpPr>
        <p:spPr>
          <a:xfrm>
            <a:off x="1356333" y="2853042"/>
            <a:ext cx="1314909" cy="2667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93AE982-0524-37B9-9B57-B5BC122C0F06}"/>
              </a:ext>
            </a:extLst>
          </p:cNvPr>
          <p:cNvSpPr/>
          <p:nvPr/>
        </p:nvSpPr>
        <p:spPr>
          <a:xfrm>
            <a:off x="2759145" y="2879856"/>
            <a:ext cx="794777" cy="51566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B82AA9-BC0B-F100-1E7E-5030DD96EAA8}"/>
              </a:ext>
            </a:extLst>
          </p:cNvPr>
          <p:cNvSpPr txBox="1"/>
          <p:nvPr/>
        </p:nvSpPr>
        <p:spPr>
          <a:xfrm>
            <a:off x="117512" y="1446757"/>
            <a:ext cx="5107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 (numeric, continuous)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55629B-F14E-9545-6258-3B063F9BAAA3}"/>
              </a:ext>
            </a:extLst>
          </p:cNvPr>
          <p:cNvSpPr txBox="1"/>
          <p:nvPr/>
        </p:nvSpPr>
        <p:spPr>
          <a:xfrm>
            <a:off x="117512" y="5443899"/>
            <a:ext cx="114039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cell length depend on vitamin C dose? </a:t>
            </a:r>
            <a:r>
              <a:rPr lang="en-US" dirty="0">
                <a:solidFill>
                  <a:srgbClr val="FF0000"/>
                </a:solidFill>
              </a:rPr>
              <a:t>Yes,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= 1.5 x 10</a:t>
            </a:r>
            <a:r>
              <a:rPr lang="en-US" baseline="30000" dirty="0">
                <a:solidFill>
                  <a:srgbClr val="FF0000"/>
                </a:solidFill>
              </a:rPr>
              <a:t>-11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cell length change with dose? </a:t>
            </a:r>
            <a:r>
              <a:rPr lang="en-US" dirty="0">
                <a:solidFill>
                  <a:srgbClr val="FF0000"/>
                </a:solidFill>
              </a:rPr>
              <a:t>12 µm/(mg/day)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It would be cruel to deprive them of vitamin C entirely – </a:t>
            </a:r>
            <a:r>
              <a:rPr lang="en-US" dirty="0">
                <a:solidFill>
                  <a:schemeClr val="accent5"/>
                </a:solidFill>
              </a:rPr>
              <a:t>Predict how much growth without any? </a:t>
            </a:r>
            <a:r>
              <a:rPr lang="en-US" dirty="0">
                <a:solidFill>
                  <a:srgbClr val="FF0000"/>
                </a:solidFill>
              </a:rPr>
              <a:t>3.3 µm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sure are we of the answers? </a:t>
            </a:r>
            <a:r>
              <a:rPr lang="en-US" dirty="0">
                <a:solidFill>
                  <a:srgbClr val="FF0000"/>
                </a:solidFill>
              </a:rPr>
              <a:t>12 ± 1.1 µm/(mg/day)</a:t>
            </a:r>
            <a:r>
              <a:rPr lang="en-US" dirty="0">
                <a:solidFill>
                  <a:schemeClr val="accent5"/>
                </a:solidFill>
              </a:rPr>
              <a:t> and </a:t>
            </a:r>
            <a:r>
              <a:rPr lang="en-US" dirty="0">
                <a:solidFill>
                  <a:srgbClr val="FF0000"/>
                </a:solidFill>
              </a:rPr>
              <a:t>3.3 ± 1.4 µm SE gives grey area in plot</a:t>
            </a:r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56422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0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F4703-56AF-E78D-FF56-A32B446FE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4AB6AB8-5BF3-770D-2FA8-EED091F901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3566" y="1071390"/>
            <a:ext cx="4572000" cy="36576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0966626-EBFE-2BAC-6DF5-B9F694BC41C8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046051-2666-35B7-B5E0-B3AD349D23E8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F11C03-3113-4260-633B-25EBC74D33DA}"/>
              </a:ext>
            </a:extLst>
          </p:cNvPr>
          <p:cNvSpPr txBox="1"/>
          <p:nvPr/>
        </p:nvSpPr>
        <p:spPr>
          <a:xfrm>
            <a:off x="3553922" y="15759"/>
            <a:ext cx="63663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Report 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56FA21-2E5A-0A1C-9E0D-9AB0DE649C40}"/>
              </a:ext>
            </a:extLst>
          </p:cNvPr>
          <p:cNvSpPr txBox="1"/>
          <p:nvPr/>
        </p:nvSpPr>
        <p:spPr>
          <a:xfrm>
            <a:off x="0" y="3587669"/>
            <a:ext cx="3822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Get the right units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19C025-F8D4-3E67-1690-6DBE6B5B0EE0}"/>
              </a:ext>
            </a:extLst>
          </p:cNvPr>
          <p:cNvSpPr txBox="1"/>
          <p:nvPr/>
        </p:nvSpPr>
        <p:spPr>
          <a:xfrm>
            <a:off x="0" y="3915908"/>
            <a:ext cx="3822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Give the uncertainty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EEC133-A7E5-F936-F581-395D67A33999}"/>
              </a:ext>
            </a:extLst>
          </p:cNvPr>
          <p:cNvSpPr txBox="1"/>
          <p:nvPr/>
        </p:nvSpPr>
        <p:spPr>
          <a:xfrm>
            <a:off x="-1" y="4244147"/>
            <a:ext cx="7293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 or 3 significant figures sufficient – only report what’s needed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2DC76E-5A67-9FE1-7D47-AEC409844BA6}"/>
              </a:ext>
            </a:extLst>
          </p:cNvPr>
          <p:cNvSpPr txBox="1"/>
          <p:nvPr/>
        </p:nvSpPr>
        <p:spPr>
          <a:xfrm>
            <a:off x="-2" y="4572385"/>
            <a:ext cx="8681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Describe it as a </a:t>
            </a:r>
            <a:r>
              <a:rPr lang="en-US" b="1" dirty="0"/>
              <a:t>linear regression</a:t>
            </a:r>
            <a:r>
              <a:rPr lang="en-US" dirty="0"/>
              <a:t>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Only one explanatory variable, if added more would be a </a:t>
            </a:r>
            <a:r>
              <a:rPr lang="en-US" b="1" dirty="0"/>
              <a:t>multiple regression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or just a </a:t>
            </a:r>
            <a:r>
              <a:rPr lang="en-US" b="1" dirty="0"/>
              <a:t>linear model </a:t>
            </a:r>
            <a:r>
              <a:rPr lang="en-US" dirty="0"/>
              <a:t>(many other sorts too)</a:t>
            </a:r>
          </a:p>
        </p:txBody>
      </p:sp>
      <p:pic>
        <p:nvPicPr>
          <p:cNvPr id="29" name="Picture 28" descr="A screenshot of a computer&#10;&#10;AI-generated content may be incorrect.">
            <a:extLst>
              <a:ext uri="{FF2B5EF4-FFF2-40B4-BE49-F238E27FC236}">
                <a16:creationId xmlns:a16="http://schemas.microsoft.com/office/drawing/2014/main" id="{051EA619-BDEF-FD42-BDB9-9E6457D4915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9038" r="4845" b="25414"/>
          <a:stretch>
            <a:fillRect/>
          </a:stretch>
        </p:blipFill>
        <p:spPr>
          <a:xfrm>
            <a:off x="117513" y="2350098"/>
            <a:ext cx="6151085" cy="1252415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D10ADB4D-65C3-0D35-9268-7DB18FC02938}"/>
              </a:ext>
            </a:extLst>
          </p:cNvPr>
          <p:cNvSpPr/>
          <p:nvPr/>
        </p:nvSpPr>
        <p:spPr>
          <a:xfrm>
            <a:off x="4153356" y="3128789"/>
            <a:ext cx="1314909" cy="2667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601FB5-8BB1-913B-5A9D-8DAD3945A5D7}"/>
              </a:ext>
            </a:extLst>
          </p:cNvPr>
          <p:cNvSpPr/>
          <p:nvPr/>
        </p:nvSpPr>
        <p:spPr>
          <a:xfrm>
            <a:off x="1356334" y="3128788"/>
            <a:ext cx="1314909" cy="2667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1EA4615-43AF-5450-05EF-D6902AD61C68}"/>
              </a:ext>
            </a:extLst>
          </p:cNvPr>
          <p:cNvSpPr/>
          <p:nvPr/>
        </p:nvSpPr>
        <p:spPr>
          <a:xfrm>
            <a:off x="1356333" y="2853042"/>
            <a:ext cx="1314909" cy="2667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31D5FC1-749B-A4DA-B7E3-EF7C8DDE71B4}"/>
              </a:ext>
            </a:extLst>
          </p:cNvPr>
          <p:cNvSpPr/>
          <p:nvPr/>
        </p:nvSpPr>
        <p:spPr>
          <a:xfrm>
            <a:off x="2759145" y="2879856"/>
            <a:ext cx="794777" cy="51566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143E93-4AEA-E65E-B726-D721C96A5211}"/>
              </a:ext>
            </a:extLst>
          </p:cNvPr>
          <p:cNvSpPr txBox="1"/>
          <p:nvPr/>
        </p:nvSpPr>
        <p:spPr>
          <a:xfrm>
            <a:off x="117512" y="1446757"/>
            <a:ext cx="5107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 (numeric, continuous)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C56E10-EE7A-3299-09A7-2C72EB3CDA5F}"/>
              </a:ext>
            </a:extLst>
          </p:cNvPr>
          <p:cNvSpPr txBox="1"/>
          <p:nvPr/>
        </p:nvSpPr>
        <p:spPr>
          <a:xfrm>
            <a:off x="117512" y="5443899"/>
            <a:ext cx="114039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cell length depend on vitamin C dose? </a:t>
            </a:r>
            <a:r>
              <a:rPr lang="en-US" dirty="0">
                <a:solidFill>
                  <a:srgbClr val="FF0000"/>
                </a:solidFill>
              </a:rPr>
              <a:t>Yes,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= 1.5 x 10</a:t>
            </a:r>
            <a:r>
              <a:rPr lang="en-US" baseline="30000" dirty="0">
                <a:solidFill>
                  <a:srgbClr val="FF0000"/>
                </a:solidFill>
              </a:rPr>
              <a:t>-11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cell length change with dose? </a:t>
            </a:r>
            <a:r>
              <a:rPr lang="en-US" dirty="0">
                <a:solidFill>
                  <a:srgbClr val="FF0000"/>
                </a:solidFill>
              </a:rPr>
              <a:t>12 µm/(mg/day)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It would be cruel to deprive them of vitamin C entirely – </a:t>
            </a:r>
            <a:r>
              <a:rPr lang="en-US" dirty="0">
                <a:solidFill>
                  <a:schemeClr val="accent5"/>
                </a:solidFill>
              </a:rPr>
              <a:t>Predict how much growth without any? </a:t>
            </a:r>
            <a:r>
              <a:rPr lang="en-US" dirty="0">
                <a:solidFill>
                  <a:srgbClr val="FF0000"/>
                </a:solidFill>
              </a:rPr>
              <a:t>3.3 µm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sure are we of the answers? </a:t>
            </a:r>
            <a:r>
              <a:rPr lang="en-US" dirty="0">
                <a:solidFill>
                  <a:srgbClr val="FF0000"/>
                </a:solidFill>
              </a:rPr>
              <a:t>12 ± 1.1 µm/(mg/day)</a:t>
            </a:r>
            <a:r>
              <a:rPr lang="en-US" dirty="0">
                <a:solidFill>
                  <a:schemeClr val="accent5"/>
                </a:solidFill>
              </a:rPr>
              <a:t> and </a:t>
            </a:r>
            <a:r>
              <a:rPr lang="en-US" dirty="0">
                <a:solidFill>
                  <a:srgbClr val="FF0000"/>
                </a:solidFill>
              </a:rPr>
              <a:t>3.3 ± 1.4 µm SE gives grey area in plot</a:t>
            </a:r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013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9336</TotalTime>
  <Words>1108</Words>
  <Application>Microsoft Macintosh PowerPoint</Application>
  <PresentationFormat>Widescreen</PresentationFormat>
  <Paragraphs>126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Courier New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Knight</dc:creator>
  <cp:lastModifiedBy>Chris Knight</cp:lastModifiedBy>
  <cp:revision>14</cp:revision>
  <dcterms:created xsi:type="dcterms:W3CDTF">2025-08-15T11:03:34Z</dcterms:created>
  <dcterms:modified xsi:type="dcterms:W3CDTF">2025-10-14T10:31:04Z</dcterms:modified>
</cp:coreProperties>
</file>